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notesMasterIdLst>
    <p:notesMasterId r:id="rId3"/>
  </p:notesMasterIdLst>
  <p:sldIdLst>
    <p:sldId id="259" r:id="rId2"/>
  </p:sldIdLst>
  <p:sldSz cx="28800425" cy="38519100"/>
  <p:notesSz cx="6858000" cy="9144000"/>
  <p:defaultTextStyle>
    <a:defPPr>
      <a:defRPr lang="en-US"/>
    </a:defPPr>
    <a:lvl1pPr marL="0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1pPr>
    <a:lvl2pPr marL="966612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2pPr>
    <a:lvl3pPr marL="1933224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3pPr>
    <a:lvl4pPr marL="2899837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4pPr>
    <a:lvl5pPr marL="3866449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5pPr>
    <a:lvl6pPr marL="4833061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6pPr>
    <a:lvl7pPr marL="5799673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7pPr>
    <a:lvl8pPr marL="6766286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8pPr>
    <a:lvl9pPr marL="7732898" algn="l" defTabSz="1933224" rtl="0" eaLnBrk="1" latinLnBrk="0" hangingPunct="1">
      <a:defRPr sz="38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1"/>
    <a:srgbClr val="0432FF"/>
    <a:srgbClr val="EE3F39"/>
    <a:srgbClr val="FFFFFE"/>
    <a:srgbClr val="FB3E2F"/>
    <a:srgbClr val="FF612D"/>
    <a:srgbClr val="00FA00"/>
    <a:srgbClr val="008CC1"/>
    <a:srgbClr val="AC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93"/>
    <p:restoredTop sz="93530"/>
  </p:normalViewPr>
  <p:slideViewPr>
    <p:cSldViewPr snapToGrid="0" snapToObjects="1">
      <p:cViewPr>
        <p:scale>
          <a:sx n="41" d="100"/>
          <a:sy n="41" d="100"/>
        </p:scale>
        <p:origin x="720" y="-2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2.png>
</file>

<file path=ppt/media/image23.tiff>
</file>

<file path=ppt/media/image24.tiff>
</file>

<file path=ppt/media/image25.tiff>
</file>

<file path=ppt/media/image26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1097D-C4FF-7B42-A6BC-C2BF95F26A9A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6475" y="1143000"/>
            <a:ext cx="2305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F0D05-426C-2E4F-9E33-944DFE33F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1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1pPr>
    <a:lvl2pPr marL="966612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2pPr>
    <a:lvl3pPr marL="1933224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3pPr>
    <a:lvl4pPr marL="2899837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4pPr>
    <a:lvl5pPr marL="3866449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5pPr>
    <a:lvl6pPr marL="4833061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6pPr>
    <a:lvl7pPr marL="5799673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7pPr>
    <a:lvl8pPr marL="6766286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8pPr>
    <a:lvl9pPr marL="7732898" algn="l" defTabSz="1933224" rtl="0" eaLnBrk="1" latinLnBrk="0" hangingPunct="1">
      <a:defRPr sz="25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6475" y="1143000"/>
            <a:ext cx="2305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53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Overview of a typical genome analysis pipeline. 1) 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genomic sequencing data is first obtained through sequencing a new sample, downloading from publicly-available databases, or computer simulation. Sequencing starts with (A) extracting the DNA, (B) fragmenting it, (C) preparing its library, and (D) using sequencing machines for providing raw sequencing data. </a:t>
            </a:r>
            <a:r>
              <a:rPr lang="en-US" sz="253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raw sequencing data needs to be converted into read sequences of A, C, G, T in DNA alphabet using </a:t>
            </a:r>
            <a:r>
              <a:rPr lang="en-US" sz="2537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basecalling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techniques. The </a:t>
            </a:r>
            <a:r>
              <a:rPr lang="en-US" sz="2537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basecalling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techniques are sequencing technology dependent. </a:t>
            </a:r>
            <a:r>
              <a:rPr lang="en-US" sz="253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 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ensure high quality sequencing reads, a quality control step is performed to filter out low quality subsequences of a read or an entire read sequence. </a:t>
            </a:r>
            <a:r>
              <a:rPr lang="en-US" sz="253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4) </a:t>
            </a:r>
            <a:r>
              <a:rPr lang="en-US" sz="253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mapping step is performed to locate each read sequence in a reference genome. Read mapping is four steps: (A) </a:t>
            </a:r>
            <a:r>
              <a:rPr lang="en-US" dirty="0"/>
              <a:t>indexing the reference genome, (B) extracting seeds from each read and locating common seeds with the index, (C) pre-alignment filtering dissimilar sequence pairs, and (D) performing sequence alignment for every sequence pairs that pass the filtering. </a:t>
            </a:r>
            <a:r>
              <a:rPr lang="en-US" b="1" dirty="0"/>
              <a:t>5)</a:t>
            </a:r>
            <a:r>
              <a:rPr lang="en-US" b="0" dirty="0"/>
              <a:t> Detecting and inferring genomic variations, which is usually three steps: (A) processing the read mapping data for increasing its quality, (B) classify variations between mapped reads and a reference genome, and (C) identifying genomic variations.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F0D05-426C-2E4F-9E33-944DFE33FA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785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6303939"/>
            <a:ext cx="24480361" cy="13410353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20231447"/>
            <a:ext cx="21600319" cy="9299863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946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45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2050785"/>
            <a:ext cx="6210092" cy="326431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2050785"/>
            <a:ext cx="18270270" cy="3264315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7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8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9603037"/>
            <a:ext cx="24840367" cy="16022873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5777492"/>
            <a:ext cx="24840367" cy="8426050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41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10253927"/>
            <a:ext cx="12240181" cy="244400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10253927"/>
            <a:ext cx="12240181" cy="244400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9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050794"/>
            <a:ext cx="24840367" cy="74452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9442532"/>
            <a:ext cx="12183928" cy="4627639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4070171"/>
            <a:ext cx="12183928" cy="20695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9442532"/>
            <a:ext cx="12243932" cy="4627639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4070171"/>
            <a:ext cx="12243932" cy="20695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39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0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34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567940"/>
            <a:ext cx="9288887" cy="8987790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5546046"/>
            <a:ext cx="14580215" cy="27373527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1555730"/>
            <a:ext cx="9288887" cy="21408419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32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567940"/>
            <a:ext cx="9288887" cy="8987790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5546046"/>
            <a:ext cx="14580215" cy="27373527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1555730"/>
            <a:ext cx="9288887" cy="21408419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14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2050794"/>
            <a:ext cx="24840367" cy="7445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10253927"/>
            <a:ext cx="24840367" cy="244400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35701508"/>
            <a:ext cx="6480096" cy="2050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F1E69-1D5D-9049-BCDE-49D8FE2C306A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35701508"/>
            <a:ext cx="9720143" cy="2050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35701508"/>
            <a:ext cx="6480096" cy="2050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68B36-44D6-494C-B619-6D305E6F1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36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tiff"/><Relationship Id="rId3" Type="http://schemas.openxmlformats.org/officeDocument/2006/relationships/image" Target="../media/image1.png"/><Relationship Id="rId21" Type="http://schemas.openxmlformats.org/officeDocument/2006/relationships/image" Target="../media/image19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tiff"/><Relationship Id="rId25" Type="http://schemas.openxmlformats.org/officeDocument/2006/relationships/image" Target="../media/image23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emf"/><Relationship Id="rId5" Type="http://schemas.openxmlformats.org/officeDocument/2006/relationships/image" Target="../media/image3.png"/><Relationship Id="rId15" Type="http://schemas.openxmlformats.org/officeDocument/2006/relationships/image" Target="../media/image13.tiff"/><Relationship Id="rId23" Type="http://schemas.openxmlformats.org/officeDocument/2006/relationships/image" Target="../media/image21.emf"/><Relationship Id="rId28" Type="http://schemas.openxmlformats.org/officeDocument/2006/relationships/image" Target="../media/image26.tiff"/><Relationship Id="rId10" Type="http://schemas.openxmlformats.org/officeDocument/2006/relationships/image" Target="../media/image8.tiff"/><Relationship Id="rId19" Type="http://schemas.openxmlformats.org/officeDocument/2006/relationships/image" Target="../media/image17.emf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2.tiff"/><Relationship Id="rId22" Type="http://schemas.openxmlformats.org/officeDocument/2006/relationships/image" Target="../media/image20.emf"/><Relationship Id="rId27" Type="http://schemas.openxmlformats.org/officeDocument/2006/relationships/image" Target="../media/image2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02B133B8-1B22-8148-9BF3-226F2018AA00}"/>
              </a:ext>
            </a:extLst>
          </p:cNvPr>
          <p:cNvSpPr/>
          <p:nvPr/>
        </p:nvSpPr>
        <p:spPr>
          <a:xfrm>
            <a:off x="840500" y="19354344"/>
            <a:ext cx="27701852" cy="9007007"/>
          </a:xfrm>
          <a:prstGeom prst="roundRect">
            <a:avLst>
              <a:gd name="adj" fmla="val 4967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1" name="Rounded Rectangle 350">
            <a:extLst>
              <a:ext uri="{FF2B5EF4-FFF2-40B4-BE49-F238E27FC236}">
                <a16:creationId xmlns:a16="http://schemas.microsoft.com/office/drawing/2014/main" id="{D03C17EC-063F-BA47-ACE1-30FADE9F9B34}"/>
              </a:ext>
            </a:extLst>
          </p:cNvPr>
          <p:cNvSpPr/>
          <p:nvPr/>
        </p:nvSpPr>
        <p:spPr>
          <a:xfrm>
            <a:off x="11744282" y="19663024"/>
            <a:ext cx="8422689" cy="8386474"/>
          </a:xfrm>
          <a:prstGeom prst="roundRect">
            <a:avLst>
              <a:gd name="adj" fmla="val 3455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4" name="Rounded Rectangle 353">
            <a:extLst>
              <a:ext uri="{FF2B5EF4-FFF2-40B4-BE49-F238E27FC236}">
                <a16:creationId xmlns:a16="http://schemas.microsoft.com/office/drawing/2014/main" id="{BF42A1D5-0F88-4949-84DF-35DD26122032}"/>
              </a:ext>
            </a:extLst>
          </p:cNvPr>
          <p:cNvSpPr/>
          <p:nvPr/>
        </p:nvSpPr>
        <p:spPr>
          <a:xfrm>
            <a:off x="20478682" y="19663024"/>
            <a:ext cx="7774880" cy="8386474"/>
          </a:xfrm>
          <a:prstGeom prst="roundRect">
            <a:avLst>
              <a:gd name="adj" fmla="val 4274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4" name="Rounded Rectangle 313">
            <a:extLst>
              <a:ext uri="{FF2B5EF4-FFF2-40B4-BE49-F238E27FC236}">
                <a16:creationId xmlns:a16="http://schemas.microsoft.com/office/drawing/2014/main" id="{0834739B-3632-F94B-97D8-4FF491735535}"/>
              </a:ext>
            </a:extLst>
          </p:cNvPr>
          <p:cNvSpPr/>
          <p:nvPr/>
        </p:nvSpPr>
        <p:spPr>
          <a:xfrm>
            <a:off x="7029405" y="19663024"/>
            <a:ext cx="4403163" cy="8386474"/>
          </a:xfrm>
          <a:prstGeom prst="roundRect">
            <a:avLst>
              <a:gd name="adj" fmla="val 5854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C5D946-05F2-3F43-88BE-DFF309C17E21}"/>
              </a:ext>
            </a:extLst>
          </p:cNvPr>
          <p:cNvSpPr/>
          <p:nvPr/>
        </p:nvSpPr>
        <p:spPr>
          <a:xfrm>
            <a:off x="825917" y="13007935"/>
            <a:ext cx="17689370" cy="5434971"/>
          </a:xfrm>
          <a:prstGeom prst="roundRect">
            <a:avLst>
              <a:gd name="adj" fmla="val 4967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0" name="Rounded Rectangle 309">
            <a:extLst>
              <a:ext uri="{FF2B5EF4-FFF2-40B4-BE49-F238E27FC236}">
                <a16:creationId xmlns:a16="http://schemas.microsoft.com/office/drawing/2014/main" id="{948ACB0A-B19B-1144-AA81-A640D8564C67}"/>
              </a:ext>
            </a:extLst>
          </p:cNvPr>
          <p:cNvSpPr/>
          <p:nvPr/>
        </p:nvSpPr>
        <p:spPr>
          <a:xfrm>
            <a:off x="1114108" y="13276467"/>
            <a:ext cx="17093178" cy="4869970"/>
          </a:xfrm>
          <a:prstGeom prst="roundRect">
            <a:avLst>
              <a:gd name="adj" fmla="val 49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7F74805F-D500-9040-9A05-C384877892D6}"/>
              </a:ext>
            </a:extLst>
          </p:cNvPr>
          <p:cNvSpPr/>
          <p:nvPr/>
        </p:nvSpPr>
        <p:spPr>
          <a:xfrm>
            <a:off x="19051440" y="13009056"/>
            <a:ext cx="9490915" cy="5410800"/>
          </a:xfrm>
          <a:prstGeom prst="roundRect">
            <a:avLst>
              <a:gd name="adj" fmla="val 49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7" name="Rounded Rectangle 306">
            <a:extLst>
              <a:ext uri="{FF2B5EF4-FFF2-40B4-BE49-F238E27FC236}">
                <a16:creationId xmlns:a16="http://schemas.microsoft.com/office/drawing/2014/main" id="{E6AA1E97-8082-8142-98AC-1885D1280694}"/>
              </a:ext>
            </a:extLst>
          </p:cNvPr>
          <p:cNvSpPr>
            <a:spLocks noChangeAspect="1"/>
          </p:cNvSpPr>
          <p:nvPr/>
        </p:nvSpPr>
        <p:spPr>
          <a:xfrm>
            <a:off x="19340230" y="13282479"/>
            <a:ext cx="8913335" cy="4863961"/>
          </a:xfrm>
          <a:prstGeom prst="roundRect">
            <a:avLst>
              <a:gd name="adj" fmla="val 4967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3" name="Rounded Rectangle 302">
            <a:extLst>
              <a:ext uri="{FF2B5EF4-FFF2-40B4-BE49-F238E27FC236}">
                <a16:creationId xmlns:a16="http://schemas.microsoft.com/office/drawing/2014/main" id="{7B815109-2132-0F42-88E6-1A769FA19FA9}"/>
              </a:ext>
            </a:extLst>
          </p:cNvPr>
          <p:cNvSpPr/>
          <p:nvPr/>
        </p:nvSpPr>
        <p:spPr>
          <a:xfrm>
            <a:off x="1147976" y="19663024"/>
            <a:ext cx="5569712" cy="8386474"/>
          </a:xfrm>
          <a:prstGeom prst="roundRect">
            <a:avLst>
              <a:gd name="adj" fmla="val 5609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6CB5381-71E1-8849-B5CD-28F52E5B2E30}"/>
              </a:ext>
            </a:extLst>
          </p:cNvPr>
          <p:cNvSpPr/>
          <p:nvPr/>
        </p:nvSpPr>
        <p:spPr>
          <a:xfrm>
            <a:off x="805652" y="998942"/>
            <a:ext cx="27736703" cy="11028673"/>
          </a:xfrm>
          <a:prstGeom prst="roundRect">
            <a:avLst>
              <a:gd name="adj" fmla="val 2454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0" name="Rounded Rectangle 199">
            <a:extLst>
              <a:ext uri="{FF2B5EF4-FFF2-40B4-BE49-F238E27FC236}">
                <a16:creationId xmlns:a16="http://schemas.microsoft.com/office/drawing/2014/main" id="{BF418D16-C88F-BC46-8ACE-7114743AC52F}"/>
              </a:ext>
            </a:extLst>
          </p:cNvPr>
          <p:cNvSpPr>
            <a:spLocks noChangeAspect="1"/>
          </p:cNvSpPr>
          <p:nvPr/>
        </p:nvSpPr>
        <p:spPr>
          <a:xfrm>
            <a:off x="19066483" y="3029237"/>
            <a:ext cx="4151817" cy="8716126"/>
          </a:xfrm>
          <a:prstGeom prst="roundRect">
            <a:avLst>
              <a:gd name="adj" fmla="val 3932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algn="ctr" defTabSz="1933224" rtl="1" eaLnBrk="1" latinLnBrk="0" hangingPunct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7387997C-57CF-E745-AB47-E9F7255647EC}"/>
              </a:ext>
            </a:extLst>
          </p:cNvPr>
          <p:cNvSpPr/>
          <p:nvPr/>
        </p:nvSpPr>
        <p:spPr>
          <a:xfrm>
            <a:off x="6454297" y="3064715"/>
            <a:ext cx="3780000" cy="8681052"/>
          </a:xfrm>
          <a:prstGeom prst="roundRect">
            <a:avLst>
              <a:gd name="adj" fmla="val 585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F690A4E9-B035-2E4F-AEE7-9B7A8A6F8DB1}"/>
              </a:ext>
            </a:extLst>
          </p:cNvPr>
          <p:cNvSpPr/>
          <p:nvPr/>
        </p:nvSpPr>
        <p:spPr>
          <a:xfrm>
            <a:off x="10569392" y="3064715"/>
            <a:ext cx="3780000" cy="8681052"/>
          </a:xfrm>
          <a:prstGeom prst="roundRect">
            <a:avLst>
              <a:gd name="adj" fmla="val 585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2" name="Rounded Rectangle 191">
            <a:extLst>
              <a:ext uri="{FF2B5EF4-FFF2-40B4-BE49-F238E27FC236}">
                <a16:creationId xmlns:a16="http://schemas.microsoft.com/office/drawing/2014/main" id="{100B90C3-9A03-1748-8487-D78774F9EED4}"/>
              </a:ext>
            </a:extLst>
          </p:cNvPr>
          <p:cNvSpPr/>
          <p:nvPr/>
        </p:nvSpPr>
        <p:spPr>
          <a:xfrm>
            <a:off x="14735287" y="3064715"/>
            <a:ext cx="3780000" cy="8681052"/>
          </a:xfrm>
          <a:prstGeom prst="roundRect">
            <a:avLst>
              <a:gd name="adj" fmla="val 585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algn="ctr" defTabSz="1933224" rtl="1" eaLnBrk="1" latinLnBrk="0" hangingPunct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D0BE06-4C77-274B-888D-793EFDF79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2681" y="2848727"/>
            <a:ext cx="3644664" cy="2079225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0B5ADAE-3E5C-C64E-B61F-071B59F6FC32}"/>
              </a:ext>
            </a:extLst>
          </p:cNvPr>
          <p:cNvSpPr>
            <a:spLocks noChangeAspect="1"/>
          </p:cNvSpPr>
          <p:nvPr/>
        </p:nvSpPr>
        <p:spPr>
          <a:xfrm>
            <a:off x="23830533" y="2994093"/>
            <a:ext cx="4402005" cy="8750870"/>
          </a:xfrm>
          <a:prstGeom prst="roundRect">
            <a:avLst>
              <a:gd name="adj" fmla="val 3555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algn="ctr" defTabSz="1933224" rtl="0" eaLnBrk="1" latinLnBrk="0" hangingPunct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86D1137-E8E4-0D47-B894-FC7E5D4D2B15}"/>
              </a:ext>
            </a:extLst>
          </p:cNvPr>
          <p:cNvSpPr txBox="1"/>
          <p:nvPr/>
        </p:nvSpPr>
        <p:spPr>
          <a:xfrm>
            <a:off x="1698376" y="5292469"/>
            <a:ext cx="4483160" cy="574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DNA Fragmentation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8FBDBB0-AF3F-F941-9B8E-28B7699A9DC2}"/>
              </a:ext>
            </a:extLst>
          </p:cNvPr>
          <p:cNvSpPr txBox="1"/>
          <p:nvPr/>
        </p:nvSpPr>
        <p:spPr>
          <a:xfrm>
            <a:off x="1718547" y="2160937"/>
            <a:ext cx="4243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DNA Extraction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82AB86F-763A-DE46-9B19-7269BAEF73F0}"/>
              </a:ext>
            </a:extLst>
          </p:cNvPr>
          <p:cNvSpPr txBox="1"/>
          <p:nvPr/>
        </p:nvSpPr>
        <p:spPr>
          <a:xfrm>
            <a:off x="1710491" y="8552785"/>
            <a:ext cx="5078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Library Preparation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B331B8A7-309F-7E41-B2EE-F775C616AE1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654802">
            <a:off x="1678809" y="5707815"/>
            <a:ext cx="1610543" cy="160725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2673BCA-37ED-4445-927B-55183015EAC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654802">
            <a:off x="3462463" y="5909364"/>
            <a:ext cx="1610543" cy="1607256"/>
          </a:xfrm>
          <a:prstGeom prst="rect">
            <a:avLst/>
          </a:prstGeom>
        </p:spPr>
      </p:pic>
      <p:pic>
        <p:nvPicPr>
          <p:cNvPr id="68" name="Picture 2" descr="https://lh3.googleusercontent.com/pXzkiApAtJlm5wrNuiTbAOy2Uk4ZVfY0Q_GnJJA3UqXy5pvkQ1QR_Apim4HfguFVysBkMqZwXE--yuJ37rwRStfuwa6htyD-2J7iR4-29tcNX82kO8DNfIjbcVZcTZ-1ZZycuwRV">
            <a:extLst>
              <a:ext uri="{FF2B5EF4-FFF2-40B4-BE49-F238E27FC236}">
                <a16:creationId xmlns:a16="http://schemas.microsoft.com/office/drawing/2014/main" id="{81B18001-BD3C-F647-BFDD-4B18B7943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04"/>
          <a:stretch/>
        </p:blipFill>
        <p:spPr bwMode="auto">
          <a:xfrm>
            <a:off x="6717690" y="3376305"/>
            <a:ext cx="3235375" cy="448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2B8282AA-69E5-F74C-A28E-430362734C8F}"/>
              </a:ext>
            </a:extLst>
          </p:cNvPr>
          <p:cNvSpPr txBox="1"/>
          <p:nvPr/>
        </p:nvSpPr>
        <p:spPr>
          <a:xfrm>
            <a:off x="7146871" y="3048247"/>
            <a:ext cx="2394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Illumina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73C5FD0-A217-EA43-9F0E-B33A1C40FC22}"/>
              </a:ext>
            </a:extLst>
          </p:cNvPr>
          <p:cNvSpPr txBox="1"/>
          <p:nvPr/>
        </p:nvSpPr>
        <p:spPr>
          <a:xfrm>
            <a:off x="8042837" y="4736454"/>
            <a:ext cx="184731" cy="678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EF0D22D-6B5A-9C45-8B0F-5B0EF9AA9A0B}"/>
              </a:ext>
            </a:extLst>
          </p:cNvPr>
          <p:cNvSpPr/>
          <p:nvPr/>
        </p:nvSpPr>
        <p:spPr>
          <a:xfrm>
            <a:off x="7766226" y="10899155"/>
            <a:ext cx="21202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.BCL/.CBCL</a:t>
            </a: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6E47F3B-7237-F546-AE21-5374457C7708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7060377" y="10771431"/>
            <a:ext cx="703072" cy="844240"/>
          </a:xfrm>
          <a:prstGeom prst="rect">
            <a:avLst/>
          </a:prstGeom>
        </p:spPr>
      </p:pic>
      <p:pic>
        <p:nvPicPr>
          <p:cNvPr id="84" name="Picture 4" descr="https://lh6.googleusercontent.com/cU7Yrfv3u9LyUQtVL2U62ErDvDpRg99HyvkpVUOSA-0eOdy700IeNmTF1T62OlEWzc37rOiZxNjGkFzqviX-HY9B0g5wCBP0tDBNXQZB8CyrXrq3Tre0tL3Zxgib6fcdxiYrLE0W">
            <a:extLst>
              <a:ext uri="{FF2B5EF4-FFF2-40B4-BE49-F238E27FC236}">
                <a16:creationId xmlns:a16="http://schemas.microsoft.com/office/drawing/2014/main" id="{800556C3-CA88-E94C-BBF7-5C297E325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1497" y="5280558"/>
            <a:ext cx="3167524" cy="155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9E616A1B-A3FF-FF41-997B-3B851BB9E4C8}"/>
              </a:ext>
            </a:extLst>
          </p:cNvPr>
          <p:cNvSpPr txBox="1"/>
          <p:nvPr/>
        </p:nvSpPr>
        <p:spPr>
          <a:xfrm>
            <a:off x="11572220" y="3048247"/>
            <a:ext cx="1774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ONT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503078F-E0D8-6644-8560-1FBC82AD2530}"/>
              </a:ext>
            </a:extLst>
          </p:cNvPr>
          <p:cNvCxnSpPr>
            <a:cxnSpLocks/>
          </p:cNvCxnSpPr>
          <p:nvPr/>
        </p:nvCxnSpPr>
        <p:spPr>
          <a:xfrm>
            <a:off x="11044574" y="9733632"/>
            <a:ext cx="2819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5A37F50-3B33-6748-A1CC-C6B18A2777B7}"/>
              </a:ext>
            </a:extLst>
          </p:cNvPr>
          <p:cNvCxnSpPr>
            <a:cxnSpLocks/>
          </p:cNvCxnSpPr>
          <p:nvPr/>
        </p:nvCxnSpPr>
        <p:spPr>
          <a:xfrm flipV="1">
            <a:off x="11052545" y="7975771"/>
            <a:ext cx="0" cy="17723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FEB87CDA-9888-6147-B64E-EE7D1D14E6E1}"/>
              </a:ext>
            </a:extLst>
          </p:cNvPr>
          <p:cNvSpPr/>
          <p:nvPr/>
        </p:nvSpPr>
        <p:spPr>
          <a:xfrm>
            <a:off x="12192715" y="10899155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.FAST5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9F631E29-9B83-A84B-A454-B1D27A0A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11499126" y="10771431"/>
            <a:ext cx="703072" cy="84424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CDBC53C9-D18F-9345-9EBA-465D9AF68F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883" r="16995"/>
          <a:stretch/>
        </p:blipFill>
        <p:spPr>
          <a:xfrm>
            <a:off x="15149747" y="3612641"/>
            <a:ext cx="2891151" cy="4497658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A340F1D6-2559-4148-894B-579E16D21913}"/>
              </a:ext>
            </a:extLst>
          </p:cNvPr>
          <p:cNvSpPr txBox="1"/>
          <p:nvPr/>
        </p:nvSpPr>
        <p:spPr>
          <a:xfrm>
            <a:off x="15738115" y="3048247"/>
            <a:ext cx="1774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PacBio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68878840-9BE2-694F-A24D-8ED089596DD7}"/>
              </a:ext>
            </a:extLst>
          </p:cNvPr>
          <p:cNvSpPr/>
          <p:nvPr/>
        </p:nvSpPr>
        <p:spPr>
          <a:xfrm>
            <a:off x="15136710" y="10065407"/>
            <a:ext cx="30705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30-hour movie</a:t>
            </a: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03A8E64E-8C4E-E342-83EF-7D6CED26DDFC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15718679" y="10771431"/>
            <a:ext cx="703072" cy="84424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26380F61-FE1F-C141-ACE7-32DDB019B601}"/>
              </a:ext>
            </a:extLst>
          </p:cNvPr>
          <p:cNvSpPr/>
          <p:nvPr/>
        </p:nvSpPr>
        <p:spPr>
          <a:xfrm>
            <a:off x="11165857" y="9886117"/>
            <a:ext cx="26061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Squiggle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0A907CB-274F-334C-B96A-F5BD0DB4BF7E}"/>
              </a:ext>
            </a:extLst>
          </p:cNvPr>
          <p:cNvCxnSpPr>
            <a:cxnSpLocks/>
          </p:cNvCxnSpPr>
          <p:nvPr/>
        </p:nvCxnSpPr>
        <p:spPr>
          <a:xfrm>
            <a:off x="16616364" y="11679083"/>
            <a:ext cx="0" cy="1836000"/>
          </a:xfrm>
          <a:prstGeom prst="straightConnector1">
            <a:avLst/>
          </a:prstGeom>
          <a:ln w="698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>
            <a:extLst>
              <a:ext uri="{FF2B5EF4-FFF2-40B4-BE49-F238E27FC236}">
                <a16:creationId xmlns:a16="http://schemas.microsoft.com/office/drawing/2014/main" id="{433BFF0D-B5BF-1949-AE15-A782A13B3EE6}"/>
              </a:ext>
            </a:extLst>
          </p:cNvPr>
          <p:cNvSpPr/>
          <p:nvPr/>
        </p:nvSpPr>
        <p:spPr>
          <a:xfrm>
            <a:off x="907242" y="2127086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id="{AB90CC6A-BBD6-854B-9606-4767155C550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654802">
            <a:off x="2763369" y="6653432"/>
            <a:ext cx="1610543" cy="1607256"/>
          </a:xfrm>
          <a:prstGeom prst="rect">
            <a:avLst/>
          </a:prstGeom>
        </p:spPr>
      </p:pic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D1188B53-0141-2043-AB16-4D3DB9F98096}"/>
              </a:ext>
            </a:extLst>
          </p:cNvPr>
          <p:cNvCxnSpPr>
            <a:cxnSpLocks/>
          </p:cNvCxnSpPr>
          <p:nvPr/>
        </p:nvCxnSpPr>
        <p:spPr>
          <a:xfrm flipH="1">
            <a:off x="1114108" y="5026568"/>
            <a:ext cx="480814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15297A1-08E7-C24F-A3D6-CFA4FBE53584}"/>
              </a:ext>
            </a:extLst>
          </p:cNvPr>
          <p:cNvCxnSpPr>
            <a:cxnSpLocks/>
          </p:cNvCxnSpPr>
          <p:nvPr/>
        </p:nvCxnSpPr>
        <p:spPr>
          <a:xfrm>
            <a:off x="6181536" y="2367313"/>
            <a:ext cx="0" cy="91653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EA882E41-B2FD-FA4B-8A93-BC18A4746F91}"/>
              </a:ext>
            </a:extLst>
          </p:cNvPr>
          <p:cNvSpPr/>
          <p:nvPr/>
        </p:nvSpPr>
        <p:spPr>
          <a:xfrm>
            <a:off x="16404572" y="10899155"/>
            <a:ext cx="13822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.BAM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9EB56E6-1370-A545-B3D3-F51C3D3E02DA}"/>
              </a:ext>
            </a:extLst>
          </p:cNvPr>
          <p:cNvSpPr/>
          <p:nvPr/>
        </p:nvSpPr>
        <p:spPr>
          <a:xfrm>
            <a:off x="1046050" y="157698"/>
            <a:ext cx="96055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Obtaining Genomic Sequencing Data 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1A4D2682-8E57-BE41-BE27-D43F716CC6FD}"/>
              </a:ext>
            </a:extLst>
          </p:cNvPr>
          <p:cNvSpPr/>
          <p:nvPr/>
        </p:nvSpPr>
        <p:spPr>
          <a:xfrm>
            <a:off x="907242" y="5154262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C5D8D766-9956-1442-9866-E623E50C33B3}"/>
              </a:ext>
            </a:extLst>
          </p:cNvPr>
          <p:cNvSpPr/>
          <p:nvPr/>
        </p:nvSpPr>
        <p:spPr>
          <a:xfrm>
            <a:off x="907242" y="8508127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pic>
        <p:nvPicPr>
          <p:cNvPr id="178" name="Picture 177">
            <a:extLst>
              <a:ext uri="{FF2B5EF4-FFF2-40B4-BE49-F238E27FC236}">
                <a16:creationId xmlns:a16="http://schemas.microsoft.com/office/drawing/2014/main" id="{4E6C91B3-B81C-0446-8C62-2E34B25EB7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0659" y="9416527"/>
            <a:ext cx="2034354" cy="2429149"/>
          </a:xfrm>
          <a:prstGeom prst="rect">
            <a:avLst/>
          </a:prstGeom>
        </p:spPr>
      </p:pic>
      <p:pic>
        <p:nvPicPr>
          <p:cNvPr id="179" name="Picture 178">
            <a:extLst>
              <a:ext uri="{FF2B5EF4-FFF2-40B4-BE49-F238E27FC236}">
                <a16:creationId xmlns:a16="http://schemas.microsoft.com/office/drawing/2014/main" id="{18C07903-B1C3-024B-89FD-922253D53B1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4672758">
            <a:off x="3873958" y="9478072"/>
            <a:ext cx="1610543" cy="1607256"/>
          </a:xfrm>
          <a:prstGeom prst="rect">
            <a:avLst/>
          </a:prstGeom>
        </p:spPr>
      </p:pic>
      <p:sp>
        <p:nvSpPr>
          <p:cNvPr id="180" name="Arc 179">
            <a:extLst>
              <a:ext uri="{FF2B5EF4-FFF2-40B4-BE49-F238E27FC236}">
                <a16:creationId xmlns:a16="http://schemas.microsoft.com/office/drawing/2014/main" id="{1CA864B2-7B01-3E47-9F80-2DA6743FFB84}"/>
              </a:ext>
            </a:extLst>
          </p:cNvPr>
          <p:cNvSpPr/>
          <p:nvPr/>
        </p:nvSpPr>
        <p:spPr>
          <a:xfrm rot="1280361">
            <a:off x="5125316" y="10502795"/>
            <a:ext cx="648856" cy="319078"/>
          </a:xfrm>
          <a:prstGeom prst="arc">
            <a:avLst>
              <a:gd name="adj1" fmla="val 16200000"/>
              <a:gd name="adj2" fmla="val 20861098"/>
            </a:avLst>
          </a:prstGeom>
          <a:ln w="92075">
            <a:solidFill>
              <a:srgbClr val="FF61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2" name="Arc 181">
            <a:extLst>
              <a:ext uri="{FF2B5EF4-FFF2-40B4-BE49-F238E27FC236}">
                <a16:creationId xmlns:a16="http://schemas.microsoft.com/office/drawing/2014/main" id="{6410A22B-3333-5649-A471-C5CC53D05D21}"/>
              </a:ext>
            </a:extLst>
          </p:cNvPr>
          <p:cNvSpPr/>
          <p:nvPr/>
        </p:nvSpPr>
        <p:spPr>
          <a:xfrm rot="1976593" flipV="1">
            <a:off x="4988807" y="10651113"/>
            <a:ext cx="648856" cy="319078"/>
          </a:xfrm>
          <a:prstGeom prst="arc">
            <a:avLst>
              <a:gd name="adj1" fmla="val 16200000"/>
              <a:gd name="adj2" fmla="val 20861098"/>
            </a:avLst>
          </a:prstGeom>
          <a:ln w="92075">
            <a:solidFill>
              <a:srgbClr val="FF61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3" name="Arc 182">
            <a:extLst>
              <a:ext uri="{FF2B5EF4-FFF2-40B4-BE49-F238E27FC236}">
                <a16:creationId xmlns:a16="http://schemas.microsoft.com/office/drawing/2014/main" id="{EBD70459-292E-6844-87A4-24DC52D3AC9A}"/>
              </a:ext>
            </a:extLst>
          </p:cNvPr>
          <p:cNvSpPr/>
          <p:nvPr/>
        </p:nvSpPr>
        <p:spPr>
          <a:xfrm rot="1987043" flipH="1">
            <a:off x="3713793" y="9589932"/>
            <a:ext cx="648856" cy="319078"/>
          </a:xfrm>
          <a:prstGeom prst="arc">
            <a:avLst>
              <a:gd name="adj1" fmla="val 16200000"/>
              <a:gd name="adj2" fmla="val 20861098"/>
            </a:avLst>
          </a:prstGeom>
          <a:ln w="92075">
            <a:solidFill>
              <a:srgbClr val="FF61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4" name="Arc 183">
            <a:extLst>
              <a:ext uri="{FF2B5EF4-FFF2-40B4-BE49-F238E27FC236}">
                <a16:creationId xmlns:a16="http://schemas.microsoft.com/office/drawing/2014/main" id="{540EFED5-72E1-F94F-A1ED-2AB8334BE42A}"/>
              </a:ext>
            </a:extLst>
          </p:cNvPr>
          <p:cNvSpPr/>
          <p:nvPr/>
        </p:nvSpPr>
        <p:spPr>
          <a:xfrm rot="1810581" flipH="1" flipV="1">
            <a:off x="3605208" y="9754112"/>
            <a:ext cx="648856" cy="319078"/>
          </a:xfrm>
          <a:prstGeom prst="arc">
            <a:avLst>
              <a:gd name="adj1" fmla="val 16200000"/>
              <a:gd name="adj2" fmla="val 20861098"/>
            </a:avLst>
          </a:prstGeom>
          <a:ln w="92075">
            <a:solidFill>
              <a:srgbClr val="FF61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C4DA8170-B718-2142-9325-6EBCF1A2B1B7}"/>
              </a:ext>
            </a:extLst>
          </p:cNvPr>
          <p:cNvSpPr/>
          <p:nvPr/>
        </p:nvSpPr>
        <p:spPr>
          <a:xfrm>
            <a:off x="4065427" y="4418708"/>
            <a:ext cx="512888" cy="482400"/>
          </a:xfrm>
          <a:custGeom>
            <a:avLst/>
            <a:gdLst>
              <a:gd name="connsiteX0" fmla="*/ 0 w 446214"/>
              <a:gd name="connsiteY0" fmla="*/ 0 h 476992"/>
              <a:gd name="connsiteX1" fmla="*/ 446214 w 446214"/>
              <a:gd name="connsiteY1" fmla="*/ 0 h 476992"/>
              <a:gd name="connsiteX2" fmla="*/ 446214 w 446214"/>
              <a:gd name="connsiteY2" fmla="*/ 476992 h 476992"/>
              <a:gd name="connsiteX3" fmla="*/ 0 w 446214"/>
              <a:gd name="connsiteY3" fmla="*/ 476992 h 476992"/>
              <a:gd name="connsiteX4" fmla="*/ 0 w 446214"/>
              <a:gd name="connsiteY4" fmla="*/ 0 h 476992"/>
              <a:gd name="connsiteX0" fmla="*/ 0 w 449388"/>
              <a:gd name="connsiteY0" fmla="*/ 0 h 476992"/>
              <a:gd name="connsiteX1" fmla="*/ 446214 w 449388"/>
              <a:gd name="connsiteY1" fmla="*/ 0 h 476992"/>
              <a:gd name="connsiteX2" fmla="*/ 449388 w 449388"/>
              <a:gd name="connsiteY2" fmla="*/ 3175 h 476992"/>
              <a:gd name="connsiteX3" fmla="*/ 446214 w 449388"/>
              <a:gd name="connsiteY3" fmla="*/ 476992 h 476992"/>
              <a:gd name="connsiteX4" fmla="*/ 0 w 449388"/>
              <a:gd name="connsiteY4" fmla="*/ 476992 h 476992"/>
              <a:gd name="connsiteX5" fmla="*/ 0 w 449388"/>
              <a:gd name="connsiteY5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46214 w 512888"/>
              <a:gd name="connsiteY3" fmla="*/ 476992 h 476992"/>
              <a:gd name="connsiteX4" fmla="*/ 0 w 512888"/>
              <a:gd name="connsiteY4" fmla="*/ 476992 h 476992"/>
              <a:gd name="connsiteX5" fmla="*/ 0 w 512888"/>
              <a:gd name="connsiteY5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46214 w 512888"/>
              <a:gd name="connsiteY3" fmla="*/ 476992 h 476992"/>
              <a:gd name="connsiteX4" fmla="*/ 0 w 512888"/>
              <a:gd name="connsiteY4" fmla="*/ 476992 h 476992"/>
              <a:gd name="connsiteX5" fmla="*/ 0 w 512888"/>
              <a:gd name="connsiteY5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46214 w 512888"/>
              <a:gd name="connsiteY3" fmla="*/ 476992 h 476992"/>
              <a:gd name="connsiteX4" fmla="*/ 0 w 512888"/>
              <a:gd name="connsiteY4" fmla="*/ 476992 h 476992"/>
              <a:gd name="connsiteX5" fmla="*/ 0 w 512888"/>
              <a:gd name="connsiteY5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46214 w 512888"/>
              <a:gd name="connsiteY3" fmla="*/ 476992 h 476992"/>
              <a:gd name="connsiteX4" fmla="*/ 446213 w 512888"/>
              <a:gd name="connsiteY4" fmla="*/ 473075 h 476992"/>
              <a:gd name="connsiteX5" fmla="*/ 0 w 512888"/>
              <a:gd name="connsiteY5" fmla="*/ 476992 h 476992"/>
              <a:gd name="connsiteX6" fmla="*/ 0 w 512888"/>
              <a:gd name="connsiteY6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46214 w 512888"/>
              <a:gd name="connsiteY3" fmla="*/ 476992 h 476992"/>
              <a:gd name="connsiteX4" fmla="*/ 436688 w 512888"/>
              <a:gd name="connsiteY4" fmla="*/ 352425 h 476992"/>
              <a:gd name="connsiteX5" fmla="*/ 0 w 512888"/>
              <a:gd name="connsiteY5" fmla="*/ 476992 h 476992"/>
              <a:gd name="connsiteX6" fmla="*/ 0 w 512888"/>
              <a:gd name="connsiteY6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97014 w 512888"/>
              <a:gd name="connsiteY3" fmla="*/ 283317 h 476992"/>
              <a:gd name="connsiteX4" fmla="*/ 436688 w 512888"/>
              <a:gd name="connsiteY4" fmla="*/ 352425 h 476992"/>
              <a:gd name="connsiteX5" fmla="*/ 0 w 512888"/>
              <a:gd name="connsiteY5" fmla="*/ 476992 h 476992"/>
              <a:gd name="connsiteX6" fmla="*/ 0 w 512888"/>
              <a:gd name="connsiteY6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97014 w 512888"/>
              <a:gd name="connsiteY3" fmla="*/ 283317 h 476992"/>
              <a:gd name="connsiteX4" fmla="*/ 350963 w 512888"/>
              <a:gd name="connsiteY4" fmla="*/ 473075 h 476992"/>
              <a:gd name="connsiteX5" fmla="*/ 0 w 512888"/>
              <a:gd name="connsiteY5" fmla="*/ 476992 h 476992"/>
              <a:gd name="connsiteX6" fmla="*/ 0 w 512888"/>
              <a:gd name="connsiteY6" fmla="*/ 0 h 476992"/>
              <a:gd name="connsiteX0" fmla="*/ 0 w 512888"/>
              <a:gd name="connsiteY0" fmla="*/ 0 h 476992"/>
              <a:gd name="connsiteX1" fmla="*/ 446214 w 512888"/>
              <a:gd name="connsiteY1" fmla="*/ 0 h 476992"/>
              <a:gd name="connsiteX2" fmla="*/ 512888 w 512888"/>
              <a:gd name="connsiteY2" fmla="*/ 95250 h 476992"/>
              <a:gd name="connsiteX3" fmla="*/ 497014 w 512888"/>
              <a:gd name="connsiteY3" fmla="*/ 283317 h 476992"/>
              <a:gd name="connsiteX4" fmla="*/ 370013 w 512888"/>
              <a:gd name="connsiteY4" fmla="*/ 473075 h 476992"/>
              <a:gd name="connsiteX5" fmla="*/ 0 w 512888"/>
              <a:gd name="connsiteY5" fmla="*/ 476992 h 476992"/>
              <a:gd name="connsiteX6" fmla="*/ 0 w 512888"/>
              <a:gd name="connsiteY6" fmla="*/ 0 h 47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2888" h="476992">
                <a:moveTo>
                  <a:pt x="0" y="0"/>
                </a:moveTo>
                <a:lnTo>
                  <a:pt x="446214" y="0"/>
                </a:lnTo>
                <a:lnTo>
                  <a:pt x="512888" y="95250"/>
                </a:lnTo>
                <a:cubicBezTo>
                  <a:pt x="490663" y="238372"/>
                  <a:pt x="519239" y="156070"/>
                  <a:pt x="497014" y="283317"/>
                </a:cubicBezTo>
                <a:cubicBezTo>
                  <a:pt x="497014" y="282011"/>
                  <a:pt x="370013" y="474381"/>
                  <a:pt x="370013" y="473075"/>
                </a:cubicBezTo>
                <a:lnTo>
                  <a:pt x="0" y="476992"/>
                </a:lnTo>
                <a:lnTo>
                  <a:pt x="0" y="0"/>
                </a:lnTo>
                <a:close/>
              </a:path>
            </a:pathLst>
          </a:custGeom>
          <a:solidFill>
            <a:srgbClr val="FB3E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37A46B2-DB1B-7B44-91D6-1FCB4A29DC84}"/>
              </a:ext>
            </a:extLst>
          </p:cNvPr>
          <p:cNvCxnSpPr>
            <a:cxnSpLocks/>
          </p:cNvCxnSpPr>
          <p:nvPr/>
        </p:nvCxnSpPr>
        <p:spPr>
          <a:xfrm flipH="1">
            <a:off x="1114108" y="8359048"/>
            <a:ext cx="480814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6B684B6E-54F3-7447-A3D0-E1793A3A2BEB}"/>
              </a:ext>
            </a:extLst>
          </p:cNvPr>
          <p:cNvSpPr txBox="1"/>
          <p:nvPr/>
        </p:nvSpPr>
        <p:spPr>
          <a:xfrm>
            <a:off x="7451026" y="2178819"/>
            <a:ext cx="4243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Sequencing</a:t>
            </a: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A416196-9836-D448-A434-2807736B5E10}"/>
              </a:ext>
            </a:extLst>
          </p:cNvPr>
          <p:cNvSpPr/>
          <p:nvPr/>
        </p:nvSpPr>
        <p:spPr>
          <a:xfrm>
            <a:off x="6639721" y="2144968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1B59C419-9955-6A42-A74D-FB7ED7650229}"/>
              </a:ext>
            </a:extLst>
          </p:cNvPr>
          <p:cNvSpPr/>
          <p:nvPr/>
        </p:nvSpPr>
        <p:spPr>
          <a:xfrm>
            <a:off x="7015577" y="10065407"/>
            <a:ext cx="26061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Multiple images</a:t>
            </a:r>
          </a:p>
        </p:txBody>
      </p:sp>
      <p:pic>
        <p:nvPicPr>
          <p:cNvPr id="197" name="Picture 196">
            <a:extLst>
              <a:ext uri="{FF2B5EF4-FFF2-40B4-BE49-F238E27FC236}">
                <a16:creationId xmlns:a16="http://schemas.microsoft.com/office/drawing/2014/main" id="{AEAE90D7-44E7-8940-BD93-53AF8DB981B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0453" t="48541" r="16311" b="13085"/>
          <a:stretch/>
        </p:blipFill>
        <p:spPr>
          <a:xfrm>
            <a:off x="11069997" y="8261127"/>
            <a:ext cx="2739307" cy="1272725"/>
          </a:xfrm>
          <a:prstGeom prst="rect">
            <a:avLst/>
          </a:prstGeom>
        </p:spPr>
      </p:pic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FF785E9B-B3DE-5749-8CCD-165C5628A2F5}"/>
              </a:ext>
            </a:extLst>
          </p:cNvPr>
          <p:cNvCxnSpPr>
            <a:cxnSpLocks/>
          </p:cNvCxnSpPr>
          <p:nvPr/>
        </p:nvCxnSpPr>
        <p:spPr>
          <a:xfrm>
            <a:off x="18800888" y="2892659"/>
            <a:ext cx="0" cy="864000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5AE68036-50E6-4842-8FA4-3536CBE2F92E}"/>
              </a:ext>
            </a:extLst>
          </p:cNvPr>
          <p:cNvCxnSpPr>
            <a:cxnSpLocks/>
          </p:cNvCxnSpPr>
          <p:nvPr/>
        </p:nvCxnSpPr>
        <p:spPr>
          <a:xfrm>
            <a:off x="12439478" y="11679083"/>
            <a:ext cx="0" cy="1836000"/>
          </a:xfrm>
          <a:prstGeom prst="straightConnector1">
            <a:avLst/>
          </a:prstGeom>
          <a:ln w="698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5B101908-B557-0A4C-9360-05401A5D3AB5}"/>
              </a:ext>
            </a:extLst>
          </p:cNvPr>
          <p:cNvCxnSpPr>
            <a:cxnSpLocks/>
          </p:cNvCxnSpPr>
          <p:nvPr/>
        </p:nvCxnSpPr>
        <p:spPr>
          <a:xfrm>
            <a:off x="8332069" y="11679083"/>
            <a:ext cx="0" cy="1836000"/>
          </a:xfrm>
          <a:prstGeom prst="straightConnector1">
            <a:avLst/>
          </a:prstGeom>
          <a:ln w="698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" name="Picture 203">
            <a:extLst>
              <a:ext uri="{FF2B5EF4-FFF2-40B4-BE49-F238E27FC236}">
                <a16:creationId xmlns:a16="http://schemas.microsoft.com/office/drawing/2014/main" id="{9584E737-06D1-BB46-8194-A37E369C542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t="1" b="16881"/>
          <a:stretch/>
        </p:blipFill>
        <p:spPr>
          <a:xfrm>
            <a:off x="7174549" y="8029685"/>
            <a:ext cx="2181551" cy="1813297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4193D119-FB95-754C-AA2E-31F4DE25B80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prstClr val="black"/>
              <a:srgbClr val="FF0000">
                <a:tint val="45000"/>
                <a:satMod val="400000"/>
              </a:srgbClr>
            </a:duotone>
          </a:blip>
          <a:srcRect t="1" b="16881"/>
          <a:stretch/>
        </p:blipFill>
        <p:spPr>
          <a:xfrm>
            <a:off x="7515682" y="8324775"/>
            <a:ext cx="2181551" cy="1813297"/>
          </a:xfrm>
          <a:prstGeom prst="rect">
            <a:avLst/>
          </a:prstGeom>
        </p:spPr>
      </p:pic>
      <p:pic>
        <p:nvPicPr>
          <p:cNvPr id="205" name="Picture 204">
            <a:extLst>
              <a:ext uri="{FF2B5EF4-FFF2-40B4-BE49-F238E27FC236}">
                <a16:creationId xmlns:a16="http://schemas.microsoft.com/office/drawing/2014/main" id="{E7807513-19F4-EF44-873A-9468D6B5629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2654" t="42388" r="51444" b="28371"/>
          <a:stretch/>
        </p:blipFill>
        <p:spPr>
          <a:xfrm>
            <a:off x="16636903" y="8675793"/>
            <a:ext cx="1268246" cy="1032959"/>
          </a:xfrm>
          <a:prstGeom prst="rect">
            <a:avLst/>
          </a:prstGeom>
        </p:spPr>
      </p:pic>
      <p:pic>
        <p:nvPicPr>
          <p:cNvPr id="207" name="Picture 206">
            <a:extLst>
              <a:ext uri="{FF2B5EF4-FFF2-40B4-BE49-F238E27FC236}">
                <a16:creationId xmlns:a16="http://schemas.microsoft.com/office/drawing/2014/main" id="{7F4BE5AC-AEE0-5E47-BCCF-1AFEB778B4A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2654" t="42389" r="51444" b="28369"/>
          <a:stretch/>
        </p:blipFill>
        <p:spPr>
          <a:xfrm>
            <a:off x="15265338" y="8675790"/>
            <a:ext cx="1268246" cy="103296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174A2293-E900-B943-B44F-0F03A5F9BAA8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7994" t="-2461" r="20225"/>
          <a:stretch/>
        </p:blipFill>
        <p:spPr>
          <a:xfrm>
            <a:off x="15139252" y="8306839"/>
            <a:ext cx="2964938" cy="1697298"/>
          </a:xfrm>
          <a:prstGeom prst="rect">
            <a:avLst/>
          </a:prstGeom>
        </p:spPr>
      </p:pic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55279729-706B-864F-9751-497CBA003E64}"/>
              </a:ext>
            </a:extLst>
          </p:cNvPr>
          <p:cNvCxnSpPr>
            <a:cxnSpLocks/>
          </p:cNvCxnSpPr>
          <p:nvPr/>
        </p:nvCxnSpPr>
        <p:spPr>
          <a:xfrm>
            <a:off x="23523907" y="2892659"/>
            <a:ext cx="0" cy="864000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tangle 208">
            <a:extLst>
              <a:ext uri="{FF2B5EF4-FFF2-40B4-BE49-F238E27FC236}">
                <a16:creationId xmlns:a16="http://schemas.microsoft.com/office/drawing/2014/main" id="{193F9932-2D00-024B-B9A0-127110E058D3}"/>
              </a:ext>
            </a:extLst>
          </p:cNvPr>
          <p:cNvSpPr/>
          <p:nvPr/>
        </p:nvSpPr>
        <p:spPr>
          <a:xfrm>
            <a:off x="1527479" y="1199252"/>
            <a:ext cx="16484296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Generating Sequencing Data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41CA02C0-76C8-CF4D-BCC9-BE5FF857E9A4}"/>
              </a:ext>
            </a:extLst>
          </p:cNvPr>
          <p:cNvSpPr/>
          <p:nvPr/>
        </p:nvSpPr>
        <p:spPr>
          <a:xfrm>
            <a:off x="19051440" y="1199256"/>
            <a:ext cx="4166860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Downloading Real Sequencing Data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30C58064-37FF-344C-B18D-AC2B406AB4A1}"/>
              </a:ext>
            </a:extLst>
          </p:cNvPr>
          <p:cNvSpPr/>
          <p:nvPr/>
        </p:nvSpPr>
        <p:spPr>
          <a:xfrm>
            <a:off x="23830533" y="1199256"/>
            <a:ext cx="440200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Simulating Sequencing Data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3" name="Picture 212">
            <a:extLst>
              <a:ext uri="{FF2B5EF4-FFF2-40B4-BE49-F238E27FC236}">
                <a16:creationId xmlns:a16="http://schemas.microsoft.com/office/drawing/2014/main" id="{6D65205B-202E-554B-B6B3-E2FD9618EB4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6835"/>
          <a:stretch/>
        </p:blipFill>
        <p:spPr>
          <a:xfrm>
            <a:off x="24106234" y="8110098"/>
            <a:ext cx="3808548" cy="1579932"/>
          </a:xfrm>
          <a:prstGeom prst="rect">
            <a:avLst/>
          </a:prstGeom>
        </p:spPr>
      </p:pic>
      <p:sp>
        <p:nvSpPr>
          <p:cNvPr id="214" name="Rectangle 213">
            <a:extLst>
              <a:ext uri="{FF2B5EF4-FFF2-40B4-BE49-F238E27FC236}">
                <a16:creationId xmlns:a16="http://schemas.microsoft.com/office/drawing/2014/main" id="{C3689230-B3E1-DD4E-81AF-1F4E1B5BD0C7}"/>
              </a:ext>
            </a:extLst>
          </p:cNvPr>
          <p:cNvSpPr/>
          <p:nvPr/>
        </p:nvSpPr>
        <p:spPr>
          <a:xfrm>
            <a:off x="20398552" y="10620146"/>
            <a:ext cx="240055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.FASTQ/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.FASTA/.FNA</a:t>
            </a:r>
          </a:p>
        </p:txBody>
      </p:sp>
      <p:pic>
        <p:nvPicPr>
          <p:cNvPr id="215" name="Picture 214">
            <a:extLst>
              <a:ext uri="{FF2B5EF4-FFF2-40B4-BE49-F238E27FC236}">
                <a16:creationId xmlns:a16="http://schemas.microsoft.com/office/drawing/2014/main" id="{EA2247E5-0EC4-CD48-8099-965EF48C8AB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19726633" y="10757642"/>
            <a:ext cx="703072" cy="844240"/>
          </a:xfrm>
          <a:prstGeom prst="rect">
            <a:avLst/>
          </a:prstGeom>
        </p:spPr>
      </p:pic>
      <p:sp>
        <p:nvSpPr>
          <p:cNvPr id="216" name="Rectangle 215">
            <a:extLst>
              <a:ext uri="{FF2B5EF4-FFF2-40B4-BE49-F238E27FC236}">
                <a16:creationId xmlns:a16="http://schemas.microsoft.com/office/drawing/2014/main" id="{B26C9A6D-3B3A-6248-9AE9-4FED54C77BBB}"/>
              </a:ext>
            </a:extLst>
          </p:cNvPr>
          <p:cNvSpPr/>
          <p:nvPr/>
        </p:nvSpPr>
        <p:spPr>
          <a:xfrm>
            <a:off x="25769147" y="10925794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5AC2ACA1-13B5-944D-8F80-292ABA992A3F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5102581" y="10767709"/>
            <a:ext cx="703072" cy="844240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ECB4D6C8-0136-544E-BCA6-B74961B094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124769" y="4868795"/>
            <a:ext cx="3771478" cy="3771478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E07148FB-96F4-224F-B771-24D867A6EC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658591" y="3669564"/>
            <a:ext cx="2937517" cy="2937517"/>
          </a:xfrm>
          <a:prstGeom prst="rect">
            <a:avLst/>
          </a:prstGeom>
        </p:spPr>
      </p:pic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FE187533-7932-A64A-B5D7-25A301197826}"/>
              </a:ext>
            </a:extLst>
          </p:cNvPr>
          <p:cNvSpPr/>
          <p:nvPr/>
        </p:nvSpPr>
        <p:spPr>
          <a:xfrm>
            <a:off x="59969" y="189049"/>
            <a:ext cx="768294" cy="7682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221" name="Picture 220">
            <a:extLst>
              <a:ext uri="{FF2B5EF4-FFF2-40B4-BE49-F238E27FC236}">
                <a16:creationId xmlns:a16="http://schemas.microsoft.com/office/drawing/2014/main" id="{CE119FF2-2440-0B4E-B637-7D7B4BF50161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26170" b="25863"/>
          <a:stretch/>
        </p:blipFill>
        <p:spPr>
          <a:xfrm>
            <a:off x="19791876" y="7137413"/>
            <a:ext cx="2670940" cy="720000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EAA00EDA-C2BF-6042-9015-141C012B3E7E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9253" t="24772" r="14144" b="28606"/>
          <a:stretch/>
        </p:blipFill>
        <p:spPr>
          <a:xfrm>
            <a:off x="19796471" y="8222378"/>
            <a:ext cx="2661750" cy="810000"/>
          </a:xfrm>
          <a:prstGeom prst="rect">
            <a:avLst/>
          </a:prstGeom>
        </p:spPr>
      </p:pic>
      <p:sp>
        <p:nvSpPr>
          <p:cNvPr id="224" name="Rectangle 223">
            <a:extLst>
              <a:ext uri="{FF2B5EF4-FFF2-40B4-BE49-F238E27FC236}">
                <a16:creationId xmlns:a16="http://schemas.microsoft.com/office/drawing/2014/main" id="{440C2D93-6167-B64A-B857-F9E3D3C0038F}"/>
              </a:ext>
            </a:extLst>
          </p:cNvPr>
          <p:cNvSpPr/>
          <p:nvPr/>
        </p:nvSpPr>
        <p:spPr>
          <a:xfrm>
            <a:off x="1046047" y="12049216"/>
            <a:ext cx="95039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Basecalling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8259AD5E-9BDF-C746-9651-535ABF46A827}"/>
              </a:ext>
            </a:extLst>
          </p:cNvPr>
          <p:cNvSpPr/>
          <p:nvPr/>
        </p:nvSpPr>
        <p:spPr>
          <a:xfrm>
            <a:off x="59969" y="12080564"/>
            <a:ext cx="768294" cy="7682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3D1B5FE7-F8A1-E349-A5B6-994E8B1EF3D9}"/>
              </a:ext>
            </a:extLst>
          </p:cNvPr>
          <p:cNvSpPr/>
          <p:nvPr/>
        </p:nvSpPr>
        <p:spPr>
          <a:xfrm>
            <a:off x="19496002" y="12101016"/>
            <a:ext cx="81188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Quality Control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74047DF6-F780-BB43-BFBF-F9F4102EF6F3}"/>
              </a:ext>
            </a:extLst>
          </p:cNvPr>
          <p:cNvSpPr/>
          <p:nvPr/>
        </p:nvSpPr>
        <p:spPr>
          <a:xfrm>
            <a:off x="18515287" y="12150652"/>
            <a:ext cx="768294" cy="7682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6B152A2B-4272-964C-A0FD-D2E699414706}"/>
              </a:ext>
            </a:extLst>
          </p:cNvPr>
          <p:cNvSpPr/>
          <p:nvPr/>
        </p:nvSpPr>
        <p:spPr>
          <a:xfrm>
            <a:off x="19584274" y="15116122"/>
            <a:ext cx="3924000" cy="24663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1" name="Picture 230">
            <a:extLst>
              <a:ext uri="{FF2B5EF4-FFF2-40B4-BE49-F238E27FC236}">
                <a16:creationId xmlns:a16="http://schemas.microsoft.com/office/drawing/2014/main" id="{FD91C396-DBE0-A044-922F-F664A948D11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9765933" y="14983302"/>
            <a:ext cx="604458" cy="555114"/>
          </a:xfrm>
          <a:prstGeom prst="rect">
            <a:avLst/>
          </a:prstGeom>
        </p:spPr>
      </p:pic>
      <p:pic>
        <p:nvPicPr>
          <p:cNvPr id="232" name="Picture 231">
            <a:extLst>
              <a:ext uri="{FF2B5EF4-FFF2-40B4-BE49-F238E27FC236}">
                <a16:creationId xmlns:a16="http://schemas.microsoft.com/office/drawing/2014/main" id="{24018DF7-F409-B84B-8838-0135C098E05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2799111" y="14998035"/>
            <a:ext cx="604458" cy="555114"/>
          </a:xfrm>
          <a:prstGeom prst="rect">
            <a:avLst/>
          </a:prstGeom>
        </p:spPr>
      </p:pic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55CDAC54-87B5-3D46-B40E-76CA133F40B9}"/>
              </a:ext>
            </a:extLst>
          </p:cNvPr>
          <p:cNvCxnSpPr>
            <a:cxnSpLocks/>
          </p:cNvCxnSpPr>
          <p:nvPr/>
        </p:nvCxnSpPr>
        <p:spPr>
          <a:xfrm>
            <a:off x="20470995" y="15116122"/>
            <a:ext cx="0" cy="1080000"/>
          </a:xfrm>
          <a:prstGeom prst="line">
            <a:avLst/>
          </a:prstGeom>
          <a:ln w="349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17568C07-A7C8-0343-B53B-0B8E9CFA29D0}"/>
              </a:ext>
            </a:extLst>
          </p:cNvPr>
          <p:cNvCxnSpPr>
            <a:cxnSpLocks/>
          </p:cNvCxnSpPr>
          <p:nvPr/>
        </p:nvCxnSpPr>
        <p:spPr>
          <a:xfrm>
            <a:off x="22614699" y="15116122"/>
            <a:ext cx="0" cy="1080000"/>
          </a:xfrm>
          <a:prstGeom prst="line">
            <a:avLst/>
          </a:prstGeom>
          <a:ln w="349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Rectangle 237">
            <a:extLst>
              <a:ext uri="{FF2B5EF4-FFF2-40B4-BE49-F238E27FC236}">
                <a16:creationId xmlns:a16="http://schemas.microsoft.com/office/drawing/2014/main" id="{7B6EC461-E754-BB4F-9C3C-75C32B9E05F4}"/>
              </a:ext>
            </a:extLst>
          </p:cNvPr>
          <p:cNvSpPr/>
          <p:nvPr/>
        </p:nvSpPr>
        <p:spPr>
          <a:xfrm>
            <a:off x="20466274" y="15954783"/>
            <a:ext cx="2160000" cy="24663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FE40E365-FE76-1347-BFDD-52DD475EE9C4}"/>
              </a:ext>
            </a:extLst>
          </p:cNvPr>
          <p:cNvSpPr/>
          <p:nvPr/>
        </p:nvSpPr>
        <p:spPr>
          <a:xfrm>
            <a:off x="19499846" y="14346831"/>
            <a:ext cx="14083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Read</a:t>
            </a: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D29C0E85-B08A-5B46-8282-7B394CEE6174}"/>
              </a:ext>
            </a:extLst>
          </p:cNvPr>
          <p:cNvSpPr/>
          <p:nvPr/>
        </p:nvSpPr>
        <p:spPr>
          <a:xfrm>
            <a:off x="19499846" y="16313431"/>
            <a:ext cx="26186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Trimmed read </a:t>
            </a:r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F6A0031E-AA89-3149-9A10-97D0ACD55C94}"/>
              </a:ext>
            </a:extLst>
          </p:cNvPr>
          <p:cNvSpPr/>
          <p:nvPr/>
        </p:nvSpPr>
        <p:spPr>
          <a:xfrm>
            <a:off x="23555086" y="17332645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247" name="Picture 246">
            <a:extLst>
              <a:ext uri="{FF2B5EF4-FFF2-40B4-BE49-F238E27FC236}">
                <a16:creationId xmlns:a16="http://schemas.microsoft.com/office/drawing/2014/main" id="{D7C8A2F4-99CA-1041-A1DC-A1BDD8D5852B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2888520" y="17174560"/>
            <a:ext cx="703072" cy="844240"/>
          </a:xfrm>
          <a:prstGeom prst="rect">
            <a:avLst/>
          </a:prstGeom>
        </p:spPr>
      </p:pic>
      <p:sp>
        <p:nvSpPr>
          <p:cNvPr id="248" name="Rectangle 247">
            <a:extLst>
              <a:ext uri="{FF2B5EF4-FFF2-40B4-BE49-F238E27FC236}">
                <a16:creationId xmlns:a16="http://schemas.microsoft.com/office/drawing/2014/main" id="{4E9C413E-1EA2-C14F-876B-2BF5E5E1080C}"/>
              </a:ext>
            </a:extLst>
          </p:cNvPr>
          <p:cNvSpPr/>
          <p:nvPr/>
        </p:nvSpPr>
        <p:spPr>
          <a:xfrm>
            <a:off x="10951064" y="17373843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249" name="Picture 248">
            <a:extLst>
              <a:ext uri="{FF2B5EF4-FFF2-40B4-BE49-F238E27FC236}">
                <a16:creationId xmlns:a16="http://schemas.microsoft.com/office/drawing/2014/main" id="{BBED3EF4-2283-AC4D-8EED-84DE899836C8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10284498" y="17199729"/>
            <a:ext cx="703072" cy="844240"/>
          </a:xfrm>
          <a:prstGeom prst="rect">
            <a:avLst/>
          </a:prstGeom>
        </p:spPr>
      </p:pic>
      <p:sp>
        <p:nvSpPr>
          <p:cNvPr id="251" name="Rectangle 250">
            <a:extLst>
              <a:ext uri="{FF2B5EF4-FFF2-40B4-BE49-F238E27FC236}">
                <a16:creationId xmlns:a16="http://schemas.microsoft.com/office/drawing/2014/main" id="{4E5C8CAD-1C9A-EB4F-91B1-2CB587D05AF5}"/>
              </a:ext>
            </a:extLst>
          </p:cNvPr>
          <p:cNvSpPr/>
          <p:nvPr/>
        </p:nvSpPr>
        <p:spPr>
          <a:xfrm>
            <a:off x="1046050" y="18464729"/>
            <a:ext cx="44496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Read Mapping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03A22A0B-7A84-EE40-90DB-142D5418E9C0}"/>
              </a:ext>
            </a:extLst>
          </p:cNvPr>
          <p:cNvSpPr/>
          <p:nvPr/>
        </p:nvSpPr>
        <p:spPr>
          <a:xfrm>
            <a:off x="59969" y="18496077"/>
            <a:ext cx="768294" cy="7682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97BD14CF-FAD7-604A-806D-C70A788FD7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98151" y="24032895"/>
            <a:ext cx="4158631" cy="3842993"/>
          </a:xfrm>
          <a:prstGeom prst="rect">
            <a:avLst/>
          </a:prstGeom>
        </p:spPr>
      </p:pic>
      <p:pic>
        <p:nvPicPr>
          <p:cNvPr id="256" name="Picture 255">
            <a:extLst>
              <a:ext uri="{FF2B5EF4-FFF2-40B4-BE49-F238E27FC236}">
                <a16:creationId xmlns:a16="http://schemas.microsoft.com/office/drawing/2014/main" id="{708F5C78-C642-9E40-9011-1625CFCF71F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444845" y="21247335"/>
            <a:ext cx="5891964" cy="5842417"/>
          </a:xfrm>
          <a:prstGeom prst="rect">
            <a:avLst/>
          </a:prstGeom>
        </p:spPr>
      </p:pic>
      <p:pic>
        <p:nvPicPr>
          <p:cNvPr id="259" name="Picture 258">
            <a:extLst>
              <a:ext uri="{FF2B5EF4-FFF2-40B4-BE49-F238E27FC236}">
                <a16:creationId xmlns:a16="http://schemas.microsoft.com/office/drawing/2014/main" id="{06DF3A40-8AAD-B243-BE2C-630CC9D077D6}"/>
              </a:ext>
            </a:extLst>
          </p:cNvPr>
          <p:cNvPicPr>
            <a:picLocks/>
          </p:cNvPicPr>
          <p:nvPr/>
        </p:nvPicPr>
        <p:blipFill>
          <a:blip r:embed="rId21"/>
          <a:stretch>
            <a:fillRect/>
          </a:stretch>
        </p:blipFill>
        <p:spPr>
          <a:xfrm>
            <a:off x="2147210" y="22102409"/>
            <a:ext cx="2988000" cy="439198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F585A4F3-96C1-9B4E-8F04-257026FAB84E}"/>
              </a:ext>
            </a:extLst>
          </p:cNvPr>
          <p:cNvPicPr>
            <a:picLocks/>
          </p:cNvPicPr>
          <p:nvPr/>
        </p:nvPicPr>
        <p:blipFill>
          <a:blip r:embed="rId22"/>
          <a:stretch>
            <a:fillRect/>
          </a:stretch>
        </p:blipFill>
        <p:spPr>
          <a:xfrm>
            <a:off x="8305963" y="22115601"/>
            <a:ext cx="1368000" cy="440339"/>
          </a:xfrm>
          <a:prstGeom prst="rect">
            <a:avLst/>
          </a:prstGeom>
          <a:ln>
            <a:noFill/>
          </a:ln>
        </p:spPr>
      </p:pic>
      <p:pic>
        <p:nvPicPr>
          <p:cNvPr id="261" name="Picture 260">
            <a:extLst>
              <a:ext uri="{FF2B5EF4-FFF2-40B4-BE49-F238E27FC236}">
                <a16:creationId xmlns:a16="http://schemas.microsoft.com/office/drawing/2014/main" id="{D024E212-298E-3F42-AD5F-757A6B09D65E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163629" y="22508070"/>
            <a:ext cx="526631" cy="263519"/>
          </a:xfrm>
          <a:prstGeom prst="rect">
            <a:avLst/>
          </a:prstGeom>
        </p:spPr>
      </p:pic>
      <p:pic>
        <p:nvPicPr>
          <p:cNvPr id="262" name="Picture 261">
            <a:extLst>
              <a:ext uri="{FF2B5EF4-FFF2-40B4-BE49-F238E27FC236}">
                <a16:creationId xmlns:a16="http://schemas.microsoft.com/office/drawing/2014/main" id="{436F7E5F-476E-EA40-8971-EF4874D09E3B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313496" y="22519232"/>
            <a:ext cx="526631" cy="263519"/>
          </a:xfrm>
          <a:prstGeom prst="rect">
            <a:avLst/>
          </a:prstGeom>
        </p:spPr>
      </p:pic>
      <p:pic>
        <p:nvPicPr>
          <p:cNvPr id="263" name="Picture 262">
            <a:extLst>
              <a:ext uri="{FF2B5EF4-FFF2-40B4-BE49-F238E27FC236}">
                <a16:creationId xmlns:a16="http://schemas.microsoft.com/office/drawing/2014/main" id="{C129E06D-793C-9943-BD10-BB155D9A378A}"/>
              </a:ext>
            </a:extLst>
          </p:cNvPr>
          <p:cNvPicPr>
            <a:picLocks/>
          </p:cNvPicPr>
          <p:nvPr/>
        </p:nvPicPr>
        <p:blipFill>
          <a:blip r:embed="rId23"/>
          <a:stretch>
            <a:fillRect/>
          </a:stretch>
        </p:blipFill>
        <p:spPr>
          <a:xfrm>
            <a:off x="2500665" y="25495480"/>
            <a:ext cx="756000" cy="378294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2231E103-CC07-5E45-AD18-A64CE229F3ED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330903" y="22712220"/>
            <a:ext cx="526631" cy="263519"/>
          </a:xfrm>
          <a:prstGeom prst="rect">
            <a:avLst/>
          </a:prstGeom>
        </p:spPr>
      </p:pic>
      <p:pic>
        <p:nvPicPr>
          <p:cNvPr id="265" name="Picture 264">
            <a:extLst>
              <a:ext uri="{FF2B5EF4-FFF2-40B4-BE49-F238E27FC236}">
                <a16:creationId xmlns:a16="http://schemas.microsoft.com/office/drawing/2014/main" id="{6B738593-54AB-EA4C-811F-FA212D4D48A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498177" y="22916370"/>
            <a:ext cx="526631" cy="263519"/>
          </a:xfrm>
          <a:prstGeom prst="rect">
            <a:avLst/>
          </a:prstGeom>
        </p:spPr>
      </p:pic>
      <p:pic>
        <p:nvPicPr>
          <p:cNvPr id="266" name="Picture 265">
            <a:extLst>
              <a:ext uri="{FF2B5EF4-FFF2-40B4-BE49-F238E27FC236}">
                <a16:creationId xmlns:a16="http://schemas.microsoft.com/office/drawing/2014/main" id="{88C3D90E-4035-6F4F-ADED-E916B7E2392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665451" y="23120520"/>
            <a:ext cx="526631" cy="263519"/>
          </a:xfrm>
          <a:prstGeom prst="rect">
            <a:avLst/>
          </a:prstGeom>
        </p:spPr>
      </p:pic>
      <p:pic>
        <p:nvPicPr>
          <p:cNvPr id="267" name="Picture 266">
            <a:extLst>
              <a:ext uri="{FF2B5EF4-FFF2-40B4-BE49-F238E27FC236}">
                <a16:creationId xmlns:a16="http://schemas.microsoft.com/office/drawing/2014/main" id="{717A0B53-0D23-C84C-AB53-BB41C65B2B70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832726" y="23324669"/>
            <a:ext cx="526631" cy="263519"/>
          </a:xfrm>
          <a:prstGeom prst="rect">
            <a:avLst/>
          </a:prstGeom>
        </p:spPr>
      </p:pic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D17338E1-D68B-FF4A-878F-FC25F9553CAE}"/>
              </a:ext>
            </a:extLst>
          </p:cNvPr>
          <p:cNvCxnSpPr>
            <a:cxnSpLocks/>
          </p:cNvCxnSpPr>
          <p:nvPr/>
        </p:nvCxnSpPr>
        <p:spPr>
          <a:xfrm>
            <a:off x="3877463" y="24072652"/>
            <a:ext cx="0" cy="37048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0E0DCB3-FDDF-AE48-8C1D-494190786D0C}"/>
              </a:ext>
            </a:extLst>
          </p:cNvPr>
          <p:cNvCxnSpPr>
            <a:cxnSpLocks/>
          </p:cNvCxnSpPr>
          <p:nvPr/>
        </p:nvCxnSpPr>
        <p:spPr>
          <a:xfrm flipV="1">
            <a:off x="1838883" y="25301456"/>
            <a:ext cx="404808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70" name="Picture 269">
            <a:extLst>
              <a:ext uri="{FF2B5EF4-FFF2-40B4-BE49-F238E27FC236}">
                <a16:creationId xmlns:a16="http://schemas.microsoft.com/office/drawing/2014/main" id="{C61F764A-B5F4-B24B-A99D-6E5CA1C6A45F}"/>
              </a:ext>
            </a:extLst>
          </p:cNvPr>
          <p:cNvPicPr>
            <a:picLocks/>
          </p:cNvPicPr>
          <p:nvPr/>
        </p:nvPicPr>
        <p:blipFill>
          <a:blip r:embed="rId23"/>
          <a:stretch>
            <a:fillRect/>
          </a:stretch>
        </p:blipFill>
        <p:spPr>
          <a:xfrm>
            <a:off x="2500665" y="25919639"/>
            <a:ext cx="756000" cy="378294"/>
          </a:xfrm>
          <a:prstGeom prst="rect">
            <a:avLst/>
          </a:prstGeom>
        </p:spPr>
      </p:pic>
      <p:pic>
        <p:nvPicPr>
          <p:cNvPr id="271" name="Picture 270">
            <a:extLst>
              <a:ext uri="{FF2B5EF4-FFF2-40B4-BE49-F238E27FC236}">
                <a16:creationId xmlns:a16="http://schemas.microsoft.com/office/drawing/2014/main" id="{0E1A677E-AD0C-3D48-BD77-9EE0D1F5AD45}"/>
              </a:ext>
            </a:extLst>
          </p:cNvPr>
          <p:cNvPicPr>
            <a:picLocks/>
          </p:cNvPicPr>
          <p:nvPr/>
        </p:nvPicPr>
        <p:blipFill>
          <a:blip r:embed="rId23"/>
          <a:stretch>
            <a:fillRect/>
          </a:stretch>
        </p:blipFill>
        <p:spPr>
          <a:xfrm>
            <a:off x="2500665" y="26343798"/>
            <a:ext cx="756000" cy="378294"/>
          </a:xfrm>
          <a:prstGeom prst="rect">
            <a:avLst/>
          </a:prstGeom>
        </p:spPr>
      </p:pic>
      <p:pic>
        <p:nvPicPr>
          <p:cNvPr id="272" name="Picture 271">
            <a:extLst>
              <a:ext uri="{FF2B5EF4-FFF2-40B4-BE49-F238E27FC236}">
                <a16:creationId xmlns:a16="http://schemas.microsoft.com/office/drawing/2014/main" id="{43291F91-9F58-4E49-9579-8F48FB42344C}"/>
              </a:ext>
            </a:extLst>
          </p:cNvPr>
          <p:cNvPicPr>
            <a:picLocks/>
          </p:cNvPicPr>
          <p:nvPr/>
        </p:nvPicPr>
        <p:blipFill>
          <a:blip r:embed="rId23"/>
          <a:stretch>
            <a:fillRect/>
          </a:stretch>
        </p:blipFill>
        <p:spPr>
          <a:xfrm>
            <a:off x="2500665" y="26767956"/>
            <a:ext cx="756000" cy="378294"/>
          </a:xfrm>
          <a:prstGeom prst="rect">
            <a:avLst/>
          </a:prstGeom>
        </p:spPr>
      </p:pic>
      <p:sp>
        <p:nvSpPr>
          <p:cNvPr id="273" name="TextBox 272">
            <a:extLst>
              <a:ext uri="{FF2B5EF4-FFF2-40B4-BE49-F238E27FC236}">
                <a16:creationId xmlns:a16="http://schemas.microsoft.com/office/drawing/2014/main" id="{0725BD9E-644A-654B-9311-0E08440A6446}"/>
              </a:ext>
            </a:extLst>
          </p:cNvPr>
          <p:cNvSpPr txBox="1"/>
          <p:nvPr/>
        </p:nvSpPr>
        <p:spPr>
          <a:xfrm>
            <a:off x="1946964" y="24118264"/>
            <a:ext cx="194449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Seed content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3678FEBC-792E-6748-92D7-A7160F466F42}"/>
              </a:ext>
            </a:extLst>
          </p:cNvPr>
          <p:cNvSpPr txBox="1"/>
          <p:nvPr/>
        </p:nvSpPr>
        <p:spPr>
          <a:xfrm>
            <a:off x="3913023" y="24137579"/>
            <a:ext cx="18591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Seed locations</a:t>
            </a:r>
          </a:p>
        </p:txBody>
      </p: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1F45CDB0-5E03-5540-88BA-DFE87A1B6F4F}"/>
              </a:ext>
            </a:extLst>
          </p:cNvPr>
          <p:cNvCxnSpPr>
            <a:cxnSpLocks/>
          </p:cNvCxnSpPr>
          <p:nvPr/>
        </p:nvCxnSpPr>
        <p:spPr>
          <a:xfrm flipH="1">
            <a:off x="2886891" y="27198044"/>
            <a:ext cx="0" cy="36000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F996181B-164D-E240-89F3-3F78454C3624}"/>
              </a:ext>
            </a:extLst>
          </p:cNvPr>
          <p:cNvCxnSpPr>
            <a:cxnSpLocks/>
          </p:cNvCxnSpPr>
          <p:nvPr/>
        </p:nvCxnSpPr>
        <p:spPr>
          <a:xfrm>
            <a:off x="3269841" y="22874977"/>
            <a:ext cx="856402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TextBox 277">
            <a:extLst>
              <a:ext uri="{FF2B5EF4-FFF2-40B4-BE49-F238E27FC236}">
                <a16:creationId xmlns:a16="http://schemas.microsoft.com/office/drawing/2014/main" id="{9F667C92-9733-CD40-A3A8-E34E9F552477}"/>
              </a:ext>
            </a:extLst>
          </p:cNvPr>
          <p:cNvSpPr txBox="1"/>
          <p:nvPr/>
        </p:nvSpPr>
        <p:spPr>
          <a:xfrm>
            <a:off x="2058452" y="21589269"/>
            <a:ext cx="3990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Reference Genome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7295D0C7-4651-1744-9632-8E831DCB1881}"/>
              </a:ext>
            </a:extLst>
          </p:cNvPr>
          <p:cNvSpPr txBox="1"/>
          <p:nvPr/>
        </p:nvSpPr>
        <p:spPr>
          <a:xfrm>
            <a:off x="1086988" y="23007779"/>
            <a:ext cx="177740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Seeds</a:t>
            </a:r>
          </a:p>
        </p:txBody>
      </p:sp>
      <p:pic>
        <p:nvPicPr>
          <p:cNvPr id="280" name="Picture 279">
            <a:extLst>
              <a:ext uri="{FF2B5EF4-FFF2-40B4-BE49-F238E27FC236}">
                <a16:creationId xmlns:a16="http://schemas.microsoft.com/office/drawing/2014/main" id="{4AD87CDC-A927-8446-A9F5-9E4620E8AA1E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457310" y="22725033"/>
            <a:ext cx="526631" cy="263519"/>
          </a:xfrm>
          <a:prstGeom prst="rect">
            <a:avLst/>
          </a:prstGeom>
        </p:spPr>
      </p:pic>
      <p:pic>
        <p:nvPicPr>
          <p:cNvPr id="281" name="Picture 280">
            <a:extLst>
              <a:ext uri="{FF2B5EF4-FFF2-40B4-BE49-F238E27FC236}">
                <a16:creationId xmlns:a16="http://schemas.microsoft.com/office/drawing/2014/main" id="{4866F882-F6FB-254E-AD5D-63A4B32E8E5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601124" y="22930834"/>
            <a:ext cx="526631" cy="263519"/>
          </a:xfrm>
          <a:prstGeom prst="rect">
            <a:avLst/>
          </a:prstGeom>
        </p:spPr>
      </p:pic>
      <p:pic>
        <p:nvPicPr>
          <p:cNvPr id="282" name="Picture 281">
            <a:extLst>
              <a:ext uri="{FF2B5EF4-FFF2-40B4-BE49-F238E27FC236}">
                <a16:creationId xmlns:a16="http://schemas.microsoft.com/office/drawing/2014/main" id="{C7C9EE59-E14D-104A-8065-1E16C2C3AA68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744937" y="23136635"/>
            <a:ext cx="526631" cy="263519"/>
          </a:xfrm>
          <a:prstGeom prst="rect">
            <a:avLst/>
          </a:prstGeom>
        </p:spPr>
      </p:pic>
      <p:sp>
        <p:nvSpPr>
          <p:cNvPr id="284" name="TextBox 283">
            <a:extLst>
              <a:ext uri="{FF2B5EF4-FFF2-40B4-BE49-F238E27FC236}">
                <a16:creationId xmlns:a16="http://schemas.microsoft.com/office/drawing/2014/main" id="{2EFD197B-1E36-364E-94E6-624E739F6DD1}"/>
              </a:ext>
            </a:extLst>
          </p:cNvPr>
          <p:cNvSpPr txBox="1"/>
          <p:nvPr/>
        </p:nvSpPr>
        <p:spPr>
          <a:xfrm>
            <a:off x="7011912" y="22798881"/>
            <a:ext cx="177740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Seeds</a:t>
            </a:r>
          </a:p>
        </p:txBody>
      </p:sp>
      <p:pic>
        <p:nvPicPr>
          <p:cNvPr id="285" name="Picture 284">
            <a:extLst>
              <a:ext uri="{FF2B5EF4-FFF2-40B4-BE49-F238E27FC236}">
                <a16:creationId xmlns:a16="http://schemas.microsoft.com/office/drawing/2014/main" id="{5524BAB4-718D-F048-8E59-EB83A7D6D29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321138" y="25780861"/>
            <a:ext cx="1926720" cy="1996664"/>
          </a:xfrm>
          <a:prstGeom prst="rect">
            <a:avLst/>
          </a:prstGeom>
        </p:spPr>
      </p:pic>
      <p:sp>
        <p:nvSpPr>
          <p:cNvPr id="286" name="TextBox 285">
            <a:extLst>
              <a:ext uri="{FF2B5EF4-FFF2-40B4-BE49-F238E27FC236}">
                <a16:creationId xmlns:a16="http://schemas.microsoft.com/office/drawing/2014/main" id="{AB2827EC-D7D8-4047-984E-CAA5432A1E24}"/>
              </a:ext>
            </a:extLst>
          </p:cNvPr>
          <p:cNvSpPr txBox="1"/>
          <p:nvPr/>
        </p:nvSpPr>
        <p:spPr>
          <a:xfrm>
            <a:off x="7382322" y="23901071"/>
            <a:ext cx="38508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Locating common seeds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D805133B-058E-E147-A5CA-C2F15DA47818}"/>
              </a:ext>
            </a:extLst>
          </p:cNvPr>
          <p:cNvSpPr txBox="1"/>
          <p:nvPr/>
        </p:nvSpPr>
        <p:spPr>
          <a:xfrm rot="16200000">
            <a:off x="18847042" y="24057733"/>
            <a:ext cx="451484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Reference Subsequence</a:t>
            </a: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95BC1E5B-20A9-7545-BF26-FD069ADF1AAE}"/>
              </a:ext>
            </a:extLst>
          </p:cNvPr>
          <p:cNvSpPr txBox="1"/>
          <p:nvPr/>
        </p:nvSpPr>
        <p:spPr>
          <a:xfrm>
            <a:off x="24206307" y="20687464"/>
            <a:ext cx="15966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Read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CF7E9CBB-4A41-B345-AF4A-EFA2164BEA7E}"/>
              </a:ext>
            </a:extLst>
          </p:cNvPr>
          <p:cNvSpPr txBox="1"/>
          <p:nvPr/>
        </p:nvSpPr>
        <p:spPr>
          <a:xfrm>
            <a:off x="4136440" y="25442770"/>
            <a:ext cx="1777406" cy="1749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60"/>
              </a:lnSpc>
            </a:pPr>
            <a:r>
              <a:rPr lang="en-US" sz="3500" dirty="0"/>
              <a:t>1, 4, 6</a:t>
            </a:r>
          </a:p>
          <a:p>
            <a:pPr>
              <a:lnSpc>
                <a:spcPts val="3160"/>
              </a:lnSpc>
            </a:pPr>
            <a:r>
              <a:rPr lang="en-US" sz="3500" dirty="0"/>
              <a:t>3, 5, 12</a:t>
            </a:r>
          </a:p>
          <a:p>
            <a:pPr>
              <a:lnSpc>
                <a:spcPts val="3160"/>
              </a:lnSpc>
            </a:pPr>
            <a:r>
              <a:rPr lang="en-US" sz="3500" dirty="0"/>
              <a:t>50, 52 </a:t>
            </a:r>
          </a:p>
          <a:p>
            <a:pPr>
              <a:lnSpc>
                <a:spcPts val="3160"/>
              </a:lnSpc>
            </a:pPr>
            <a:r>
              <a:rPr lang="en-US" sz="3500" dirty="0"/>
              <a:t>2, 100 </a:t>
            </a:r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E474774C-D800-F446-AE22-11AA1BD945EE}"/>
              </a:ext>
            </a:extLst>
          </p:cNvPr>
          <p:cNvSpPr/>
          <p:nvPr/>
        </p:nvSpPr>
        <p:spPr>
          <a:xfrm>
            <a:off x="24740480" y="22041774"/>
            <a:ext cx="290804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Dynamic </a:t>
            </a:r>
          </a:p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Programming </a:t>
            </a:r>
          </a:p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Matrix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C92B5622-51A5-E44A-AD79-F3992C2F3C7D}"/>
              </a:ext>
            </a:extLst>
          </p:cNvPr>
          <p:cNvSpPr txBox="1"/>
          <p:nvPr/>
        </p:nvSpPr>
        <p:spPr>
          <a:xfrm>
            <a:off x="2179775" y="19901973"/>
            <a:ext cx="3117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Indexing</a:t>
            </a:r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EE3CDF5F-C21B-E74D-8890-41090ADC9878}"/>
              </a:ext>
            </a:extLst>
          </p:cNvPr>
          <p:cNvSpPr/>
          <p:nvPr/>
        </p:nvSpPr>
        <p:spPr>
          <a:xfrm>
            <a:off x="1368470" y="19874860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309" name="Rounded Rectangle 308">
            <a:extLst>
              <a:ext uri="{FF2B5EF4-FFF2-40B4-BE49-F238E27FC236}">
                <a16:creationId xmlns:a16="http://schemas.microsoft.com/office/drawing/2014/main" id="{B1C57BA2-DBB3-0445-9F71-F4C22E1343CE}"/>
              </a:ext>
            </a:extLst>
          </p:cNvPr>
          <p:cNvSpPr>
            <a:spLocks noChangeAspect="1"/>
          </p:cNvSpPr>
          <p:nvPr/>
        </p:nvSpPr>
        <p:spPr>
          <a:xfrm>
            <a:off x="978317" y="13091229"/>
            <a:ext cx="0" cy="0"/>
          </a:xfrm>
          <a:prstGeom prst="roundRect">
            <a:avLst>
              <a:gd name="adj" fmla="val 4967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FC54CF0B-9B85-7949-9A53-ADBDCF756512}"/>
              </a:ext>
            </a:extLst>
          </p:cNvPr>
          <p:cNvSpPr txBox="1"/>
          <p:nvPr/>
        </p:nvSpPr>
        <p:spPr>
          <a:xfrm>
            <a:off x="8093283" y="19901973"/>
            <a:ext cx="23381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Seeding</a:t>
            </a:r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316B015E-D854-D044-B058-4D01CC4A7430}"/>
              </a:ext>
            </a:extLst>
          </p:cNvPr>
          <p:cNvSpPr/>
          <p:nvPr/>
        </p:nvSpPr>
        <p:spPr>
          <a:xfrm>
            <a:off x="7281975" y="19874860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pic>
        <p:nvPicPr>
          <p:cNvPr id="318" name="Picture 317">
            <a:extLst>
              <a:ext uri="{FF2B5EF4-FFF2-40B4-BE49-F238E27FC236}">
                <a16:creationId xmlns:a16="http://schemas.microsoft.com/office/drawing/2014/main" id="{806A80E8-3D6C-F24A-AA2D-CEB6D1A39DE2}"/>
              </a:ext>
            </a:extLst>
          </p:cNvPr>
          <p:cNvPicPr>
            <a:picLocks noChangeAspect="1"/>
          </p:cNvPicPr>
          <p:nvPr/>
        </p:nvPicPr>
        <p:blipFill>
          <a:blip r:embed="rId2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155525" y="13567399"/>
            <a:ext cx="2356444" cy="3485161"/>
          </a:xfrm>
          <a:prstGeom prst="rect">
            <a:avLst/>
          </a:prstGeom>
        </p:spPr>
      </p:pic>
      <p:pic>
        <p:nvPicPr>
          <p:cNvPr id="321" name="Picture 320">
            <a:extLst>
              <a:ext uri="{FF2B5EF4-FFF2-40B4-BE49-F238E27FC236}">
                <a16:creationId xmlns:a16="http://schemas.microsoft.com/office/drawing/2014/main" id="{E2E253CD-28CB-6043-9EF9-439CFA2119C7}"/>
              </a:ext>
            </a:extLst>
          </p:cNvPr>
          <p:cNvPicPr>
            <a:picLocks noChangeAspect="1"/>
          </p:cNvPicPr>
          <p:nvPr/>
        </p:nvPicPr>
        <p:blipFill rotWithShape="1">
          <a:blip r:embed="rId26"/>
          <a:srcRect l="12656" r="12906"/>
          <a:stretch/>
        </p:blipFill>
        <p:spPr>
          <a:xfrm>
            <a:off x="9584845" y="13311374"/>
            <a:ext cx="2953881" cy="3968151"/>
          </a:xfrm>
          <a:prstGeom prst="rect">
            <a:avLst/>
          </a:prstGeom>
        </p:spPr>
      </p:pic>
      <p:cxnSp>
        <p:nvCxnSpPr>
          <p:cNvPr id="324" name="Straight Connector 323">
            <a:extLst>
              <a:ext uri="{FF2B5EF4-FFF2-40B4-BE49-F238E27FC236}">
                <a16:creationId xmlns:a16="http://schemas.microsoft.com/office/drawing/2014/main" id="{3D8978FF-636E-3941-930D-58CB9DE4540E}"/>
              </a:ext>
            </a:extLst>
          </p:cNvPr>
          <p:cNvCxnSpPr>
            <a:cxnSpLocks/>
          </p:cNvCxnSpPr>
          <p:nvPr/>
        </p:nvCxnSpPr>
        <p:spPr>
          <a:xfrm>
            <a:off x="9111229" y="13612267"/>
            <a:ext cx="0" cy="419837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Connector 325">
            <a:extLst>
              <a:ext uri="{FF2B5EF4-FFF2-40B4-BE49-F238E27FC236}">
                <a16:creationId xmlns:a16="http://schemas.microsoft.com/office/drawing/2014/main" id="{5A0197ED-3C70-A04F-92FB-FB7A942AC760}"/>
              </a:ext>
            </a:extLst>
          </p:cNvPr>
          <p:cNvCxnSpPr>
            <a:cxnSpLocks/>
          </p:cNvCxnSpPr>
          <p:nvPr/>
        </p:nvCxnSpPr>
        <p:spPr>
          <a:xfrm>
            <a:off x="13185589" y="13612267"/>
            <a:ext cx="0" cy="419837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7" name="Table 326">
            <a:extLst>
              <a:ext uri="{FF2B5EF4-FFF2-40B4-BE49-F238E27FC236}">
                <a16:creationId xmlns:a16="http://schemas.microsoft.com/office/drawing/2014/main" id="{7321A75F-43AD-874C-BDDF-8B7B356F20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610122"/>
              </p:ext>
            </p:extLst>
          </p:nvPr>
        </p:nvGraphicFramePr>
        <p:xfrm>
          <a:off x="2013340" y="13958675"/>
          <a:ext cx="6166328" cy="30600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884060">
                  <a:extLst>
                    <a:ext uri="{9D8B030D-6E8A-4147-A177-3AD203B41FA5}">
                      <a16:colId xmlns:a16="http://schemas.microsoft.com/office/drawing/2014/main" val="2287012761"/>
                    </a:ext>
                  </a:extLst>
                </a:gridCol>
                <a:gridCol w="736719">
                  <a:extLst>
                    <a:ext uri="{9D8B030D-6E8A-4147-A177-3AD203B41FA5}">
                      <a16:colId xmlns:a16="http://schemas.microsoft.com/office/drawing/2014/main" val="2931895024"/>
                    </a:ext>
                  </a:extLst>
                </a:gridCol>
                <a:gridCol w="736719">
                  <a:extLst>
                    <a:ext uri="{9D8B030D-6E8A-4147-A177-3AD203B41FA5}">
                      <a16:colId xmlns:a16="http://schemas.microsoft.com/office/drawing/2014/main" val="4195980738"/>
                    </a:ext>
                  </a:extLst>
                </a:gridCol>
                <a:gridCol w="913531">
                  <a:extLst>
                    <a:ext uri="{9D8B030D-6E8A-4147-A177-3AD203B41FA5}">
                      <a16:colId xmlns:a16="http://schemas.microsoft.com/office/drawing/2014/main" val="179675113"/>
                    </a:ext>
                  </a:extLst>
                </a:gridCol>
                <a:gridCol w="2895299">
                  <a:extLst>
                    <a:ext uri="{9D8B030D-6E8A-4147-A177-3AD203B41FA5}">
                      <a16:colId xmlns:a16="http://schemas.microsoft.com/office/drawing/2014/main" val="1088455344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>
                          <a:effectLst/>
                        </a:rPr>
                        <a:t>Lane</a:t>
                      </a:r>
                      <a:endParaRPr lang="en-US" sz="2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>
                          <a:effectLst/>
                        </a:rPr>
                        <a:t>Tile</a:t>
                      </a:r>
                      <a:endParaRPr lang="en-US" sz="2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X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Y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Cycle 1 (A, C, G, T)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extLst>
                  <a:ext uri="{0D108BD9-81ED-4DB2-BD59-A6C34878D82A}">
                    <a16:rowId xmlns:a16="http://schemas.microsoft.com/office/drawing/2014/main" val="44688686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224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159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140, 20, 30, 10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97378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500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100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10, 30, 40, 50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36251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400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140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100, 10, 40, 140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2788725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12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30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120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40, 20, 30, 110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920414"/>
                  </a:ext>
                </a:extLst>
              </a:tr>
            </a:tbl>
          </a:graphicData>
        </a:graphic>
      </p:graphicFrame>
      <p:sp>
        <p:nvSpPr>
          <p:cNvPr id="328" name="Rectangle 327">
            <a:extLst>
              <a:ext uri="{FF2B5EF4-FFF2-40B4-BE49-F238E27FC236}">
                <a16:creationId xmlns:a16="http://schemas.microsoft.com/office/drawing/2014/main" id="{F27CA9F6-46A9-2044-A805-E2FCCBC712C9}"/>
              </a:ext>
            </a:extLst>
          </p:cNvPr>
          <p:cNvSpPr/>
          <p:nvPr/>
        </p:nvSpPr>
        <p:spPr>
          <a:xfrm>
            <a:off x="4938422" y="17357814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329" name="Picture 328">
            <a:extLst>
              <a:ext uri="{FF2B5EF4-FFF2-40B4-BE49-F238E27FC236}">
                <a16:creationId xmlns:a16="http://schemas.microsoft.com/office/drawing/2014/main" id="{25DFDA05-1C2D-0D43-96F0-1816E3C2E664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4271856" y="17199729"/>
            <a:ext cx="703072" cy="844240"/>
          </a:xfrm>
          <a:prstGeom prst="rect">
            <a:avLst/>
          </a:prstGeom>
        </p:spPr>
      </p:pic>
      <p:sp>
        <p:nvSpPr>
          <p:cNvPr id="330" name="Rectangle 329">
            <a:extLst>
              <a:ext uri="{FF2B5EF4-FFF2-40B4-BE49-F238E27FC236}">
                <a16:creationId xmlns:a16="http://schemas.microsoft.com/office/drawing/2014/main" id="{9ACF6655-0D8E-D544-8185-BB1B320DADE8}"/>
              </a:ext>
            </a:extLst>
          </p:cNvPr>
          <p:cNvSpPr/>
          <p:nvPr/>
        </p:nvSpPr>
        <p:spPr>
          <a:xfrm>
            <a:off x="15361885" y="17373834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331" name="Picture 330">
            <a:extLst>
              <a:ext uri="{FF2B5EF4-FFF2-40B4-BE49-F238E27FC236}">
                <a16:creationId xmlns:a16="http://schemas.microsoft.com/office/drawing/2014/main" id="{663229B3-3920-724B-8947-32DB8356B042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14695319" y="17199729"/>
            <a:ext cx="703072" cy="844240"/>
          </a:xfrm>
          <a:prstGeom prst="rect">
            <a:avLst/>
          </a:prstGeom>
        </p:spPr>
      </p:pic>
      <p:sp>
        <p:nvSpPr>
          <p:cNvPr id="332" name="TextBox 331">
            <a:extLst>
              <a:ext uri="{FF2B5EF4-FFF2-40B4-BE49-F238E27FC236}">
                <a16:creationId xmlns:a16="http://schemas.microsoft.com/office/drawing/2014/main" id="{5E364A15-69BD-164C-8096-4ADDDEBBE337}"/>
              </a:ext>
            </a:extLst>
          </p:cNvPr>
          <p:cNvSpPr txBox="1"/>
          <p:nvPr/>
        </p:nvSpPr>
        <p:spPr>
          <a:xfrm>
            <a:off x="932107" y="13231408"/>
            <a:ext cx="2394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Illumina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74FDFE86-E0AE-A749-BB9A-69A6BFE053D4}"/>
              </a:ext>
            </a:extLst>
          </p:cNvPr>
          <p:cNvSpPr txBox="1"/>
          <p:nvPr/>
        </p:nvSpPr>
        <p:spPr>
          <a:xfrm>
            <a:off x="9006305" y="13261265"/>
            <a:ext cx="1774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ONT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505A1852-4AA3-ED4A-B9A8-C7149C902BD9}"/>
              </a:ext>
            </a:extLst>
          </p:cNvPr>
          <p:cNvSpPr txBox="1"/>
          <p:nvPr/>
        </p:nvSpPr>
        <p:spPr>
          <a:xfrm>
            <a:off x="13172200" y="13261265"/>
            <a:ext cx="1774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PacBio</a:t>
            </a:r>
          </a:p>
        </p:txBody>
      </p:sp>
      <p:pic>
        <p:nvPicPr>
          <p:cNvPr id="338" name="Picture 337">
            <a:extLst>
              <a:ext uri="{FF2B5EF4-FFF2-40B4-BE49-F238E27FC236}">
                <a16:creationId xmlns:a16="http://schemas.microsoft.com/office/drawing/2014/main" id="{409F3B88-343B-1349-A17D-B1C0F01E91FD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3662097" y="14371411"/>
            <a:ext cx="4393001" cy="2834892"/>
          </a:xfrm>
          <a:prstGeom prst="rect">
            <a:avLst/>
          </a:prstGeom>
        </p:spPr>
      </p:pic>
      <p:cxnSp>
        <p:nvCxnSpPr>
          <p:cNvPr id="340" name="Straight Connector 339">
            <a:extLst>
              <a:ext uri="{FF2B5EF4-FFF2-40B4-BE49-F238E27FC236}">
                <a16:creationId xmlns:a16="http://schemas.microsoft.com/office/drawing/2014/main" id="{F9FEBB88-B51B-3848-A09A-9FCD70640C7C}"/>
              </a:ext>
            </a:extLst>
          </p:cNvPr>
          <p:cNvCxnSpPr>
            <a:cxnSpLocks/>
          </p:cNvCxnSpPr>
          <p:nvPr/>
        </p:nvCxnSpPr>
        <p:spPr>
          <a:xfrm flipH="1">
            <a:off x="4679226" y="27198044"/>
            <a:ext cx="0" cy="36000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03C5F8A2-47F8-AA4C-BD41-06B0F758F681}"/>
              </a:ext>
            </a:extLst>
          </p:cNvPr>
          <p:cNvCxnSpPr>
            <a:cxnSpLocks/>
          </p:cNvCxnSpPr>
          <p:nvPr/>
        </p:nvCxnSpPr>
        <p:spPr>
          <a:xfrm>
            <a:off x="10195616" y="27219540"/>
            <a:ext cx="0" cy="396247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Straight Connector 342">
            <a:extLst>
              <a:ext uri="{FF2B5EF4-FFF2-40B4-BE49-F238E27FC236}">
                <a16:creationId xmlns:a16="http://schemas.microsoft.com/office/drawing/2014/main" id="{3466C74A-7084-4940-9A38-371961B8F44F}"/>
              </a:ext>
            </a:extLst>
          </p:cNvPr>
          <p:cNvCxnSpPr>
            <a:cxnSpLocks/>
          </p:cNvCxnSpPr>
          <p:nvPr/>
        </p:nvCxnSpPr>
        <p:spPr>
          <a:xfrm>
            <a:off x="9166191" y="22880674"/>
            <a:ext cx="403369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EE25EF45-F61F-4149-84FB-728FD131D8C6}"/>
              </a:ext>
            </a:extLst>
          </p:cNvPr>
          <p:cNvSpPr txBox="1"/>
          <p:nvPr/>
        </p:nvSpPr>
        <p:spPr>
          <a:xfrm>
            <a:off x="9572123" y="25882097"/>
            <a:ext cx="1777406" cy="133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60"/>
              </a:lnSpc>
            </a:pPr>
            <a:r>
              <a:rPr lang="en-US" sz="3500" dirty="0"/>
              <a:t>1, 4, 6</a:t>
            </a:r>
          </a:p>
          <a:p>
            <a:pPr>
              <a:lnSpc>
                <a:spcPts val="3160"/>
              </a:lnSpc>
            </a:pPr>
            <a:r>
              <a:rPr lang="en-US" sz="3500" dirty="0"/>
              <a:t>3, 5, 12</a:t>
            </a:r>
          </a:p>
          <a:p>
            <a:pPr>
              <a:lnSpc>
                <a:spcPts val="3160"/>
              </a:lnSpc>
            </a:pPr>
            <a:r>
              <a:rPr lang="en-US" sz="3500" dirty="0"/>
              <a:t>2, 100 </a:t>
            </a:r>
          </a:p>
        </p:txBody>
      </p:sp>
      <p:sp>
        <p:nvSpPr>
          <p:cNvPr id="347" name="Freeform 346">
            <a:extLst>
              <a:ext uri="{FF2B5EF4-FFF2-40B4-BE49-F238E27FC236}">
                <a16:creationId xmlns:a16="http://schemas.microsoft.com/office/drawing/2014/main" id="{88196F8E-F974-374E-8F8D-24159B97469C}"/>
              </a:ext>
            </a:extLst>
          </p:cNvPr>
          <p:cNvSpPr/>
          <p:nvPr/>
        </p:nvSpPr>
        <p:spPr>
          <a:xfrm>
            <a:off x="9525745" y="23053942"/>
            <a:ext cx="423032" cy="926756"/>
          </a:xfrm>
          <a:custGeom>
            <a:avLst/>
            <a:gdLst>
              <a:gd name="connsiteX0" fmla="*/ 0 w 583219"/>
              <a:gd name="connsiteY0" fmla="*/ 0 h 926756"/>
              <a:gd name="connsiteX1" fmla="*/ 580767 w 583219"/>
              <a:gd name="connsiteY1" fmla="*/ 358346 h 926756"/>
              <a:gd name="connsiteX2" fmla="*/ 222421 w 583219"/>
              <a:gd name="connsiteY2" fmla="*/ 902043 h 926756"/>
              <a:gd name="connsiteX3" fmla="*/ 222421 w 583219"/>
              <a:gd name="connsiteY3" fmla="*/ 902043 h 926756"/>
              <a:gd name="connsiteX4" fmla="*/ 210065 w 583219"/>
              <a:gd name="connsiteY4" fmla="*/ 926756 h 92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219" h="926756">
                <a:moveTo>
                  <a:pt x="0" y="0"/>
                </a:moveTo>
                <a:cubicBezTo>
                  <a:pt x="271848" y="104003"/>
                  <a:pt x="543697" y="208006"/>
                  <a:pt x="580767" y="358346"/>
                </a:cubicBezTo>
                <a:cubicBezTo>
                  <a:pt x="617837" y="508686"/>
                  <a:pt x="222421" y="902043"/>
                  <a:pt x="222421" y="902043"/>
                </a:cubicBezTo>
                <a:lnTo>
                  <a:pt x="222421" y="902043"/>
                </a:lnTo>
                <a:lnTo>
                  <a:pt x="210065" y="926756"/>
                </a:ln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9" name="Freeform 348">
            <a:extLst>
              <a:ext uri="{FF2B5EF4-FFF2-40B4-BE49-F238E27FC236}">
                <a16:creationId xmlns:a16="http://schemas.microsoft.com/office/drawing/2014/main" id="{9BC6B864-AE64-B645-BB72-F1DE6F26F908}"/>
              </a:ext>
            </a:extLst>
          </p:cNvPr>
          <p:cNvSpPr/>
          <p:nvPr/>
        </p:nvSpPr>
        <p:spPr>
          <a:xfrm>
            <a:off x="6130609" y="24618062"/>
            <a:ext cx="2323070" cy="849068"/>
          </a:xfrm>
          <a:custGeom>
            <a:avLst/>
            <a:gdLst>
              <a:gd name="connsiteX0" fmla="*/ 0 w 2323070"/>
              <a:gd name="connsiteY0" fmla="*/ 840260 h 849068"/>
              <a:gd name="connsiteX1" fmla="*/ 1569308 w 2323070"/>
              <a:gd name="connsiteY1" fmla="*/ 729049 h 849068"/>
              <a:gd name="connsiteX2" fmla="*/ 2286000 w 2323070"/>
              <a:gd name="connsiteY2" fmla="*/ 0 h 849068"/>
              <a:gd name="connsiteX3" fmla="*/ 2286000 w 2323070"/>
              <a:gd name="connsiteY3" fmla="*/ 0 h 849068"/>
              <a:gd name="connsiteX4" fmla="*/ 2323070 w 2323070"/>
              <a:gd name="connsiteY4" fmla="*/ 0 h 849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3070" h="849068">
                <a:moveTo>
                  <a:pt x="0" y="840260"/>
                </a:moveTo>
                <a:cubicBezTo>
                  <a:pt x="594154" y="854676"/>
                  <a:pt x="1188308" y="869092"/>
                  <a:pt x="1569308" y="729049"/>
                </a:cubicBezTo>
                <a:cubicBezTo>
                  <a:pt x="1950308" y="589006"/>
                  <a:pt x="2286000" y="0"/>
                  <a:pt x="2286000" y="0"/>
                </a:cubicBezTo>
                <a:lnTo>
                  <a:pt x="2286000" y="0"/>
                </a:lnTo>
                <a:lnTo>
                  <a:pt x="2323070" y="0"/>
                </a:ln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0" name="Freeform 349">
            <a:extLst>
              <a:ext uri="{FF2B5EF4-FFF2-40B4-BE49-F238E27FC236}">
                <a16:creationId xmlns:a16="http://schemas.microsoft.com/office/drawing/2014/main" id="{AE02714D-3EF0-6249-8205-2F6D9BAA5F65}"/>
              </a:ext>
            </a:extLst>
          </p:cNvPr>
          <p:cNvSpPr/>
          <p:nvPr/>
        </p:nvSpPr>
        <p:spPr>
          <a:xfrm>
            <a:off x="9909947" y="24586674"/>
            <a:ext cx="811852" cy="1087195"/>
          </a:xfrm>
          <a:custGeom>
            <a:avLst/>
            <a:gdLst>
              <a:gd name="connsiteX0" fmla="*/ 284205 w 455826"/>
              <a:gd name="connsiteY0" fmla="*/ 0 h 1050324"/>
              <a:gd name="connsiteX1" fmla="*/ 444843 w 455826"/>
              <a:gd name="connsiteY1" fmla="*/ 444843 h 1050324"/>
              <a:gd name="connsiteX2" fmla="*/ 12356 w 455826"/>
              <a:gd name="connsiteY2" fmla="*/ 1025611 h 1050324"/>
              <a:gd name="connsiteX3" fmla="*/ 12356 w 455826"/>
              <a:gd name="connsiteY3" fmla="*/ 1025611 h 1050324"/>
              <a:gd name="connsiteX4" fmla="*/ 12356 w 455826"/>
              <a:gd name="connsiteY4" fmla="*/ 1025611 h 1050324"/>
              <a:gd name="connsiteX5" fmla="*/ 0 w 455826"/>
              <a:gd name="connsiteY5" fmla="*/ 1050324 h 1050324"/>
              <a:gd name="connsiteX0" fmla="*/ 271849 w 791431"/>
              <a:gd name="connsiteY0" fmla="*/ 0 h 1087195"/>
              <a:gd name="connsiteX1" fmla="*/ 432487 w 791431"/>
              <a:gd name="connsiteY1" fmla="*/ 444843 h 1087195"/>
              <a:gd name="connsiteX2" fmla="*/ 0 w 791431"/>
              <a:gd name="connsiteY2" fmla="*/ 1025611 h 1087195"/>
              <a:gd name="connsiteX3" fmla="*/ 0 w 791431"/>
              <a:gd name="connsiteY3" fmla="*/ 1025611 h 1087195"/>
              <a:gd name="connsiteX4" fmla="*/ 0 w 791431"/>
              <a:gd name="connsiteY4" fmla="*/ 1025611 h 1087195"/>
              <a:gd name="connsiteX5" fmla="*/ 791431 w 791431"/>
              <a:gd name="connsiteY5" fmla="*/ 1087195 h 1087195"/>
              <a:gd name="connsiteX0" fmla="*/ 271849 w 791431"/>
              <a:gd name="connsiteY0" fmla="*/ 0 h 1087195"/>
              <a:gd name="connsiteX1" fmla="*/ 432487 w 791431"/>
              <a:gd name="connsiteY1" fmla="*/ 444843 h 1087195"/>
              <a:gd name="connsiteX2" fmla="*/ 0 w 791431"/>
              <a:gd name="connsiteY2" fmla="*/ 1025611 h 1087195"/>
              <a:gd name="connsiteX3" fmla="*/ 0 w 791431"/>
              <a:gd name="connsiteY3" fmla="*/ 1025611 h 1087195"/>
              <a:gd name="connsiteX4" fmla="*/ 791431 w 791431"/>
              <a:gd name="connsiteY4" fmla="*/ 1087195 h 1087195"/>
              <a:gd name="connsiteX0" fmla="*/ 271849 w 791431"/>
              <a:gd name="connsiteY0" fmla="*/ 0 h 1087195"/>
              <a:gd name="connsiteX1" fmla="*/ 432487 w 791431"/>
              <a:gd name="connsiteY1" fmla="*/ 444843 h 1087195"/>
              <a:gd name="connsiteX2" fmla="*/ 0 w 791431"/>
              <a:gd name="connsiteY2" fmla="*/ 1025611 h 1087195"/>
              <a:gd name="connsiteX3" fmla="*/ 791431 w 791431"/>
              <a:gd name="connsiteY3" fmla="*/ 1087195 h 1087195"/>
              <a:gd name="connsiteX0" fmla="*/ 0 w 519582"/>
              <a:gd name="connsiteY0" fmla="*/ 0 h 1087195"/>
              <a:gd name="connsiteX1" fmla="*/ 160638 w 519582"/>
              <a:gd name="connsiteY1" fmla="*/ 444843 h 1087195"/>
              <a:gd name="connsiteX2" fmla="*/ 519582 w 519582"/>
              <a:gd name="connsiteY2" fmla="*/ 1087195 h 1087195"/>
              <a:gd name="connsiteX0" fmla="*/ 0 w 806241"/>
              <a:gd name="connsiteY0" fmla="*/ 0 h 1087195"/>
              <a:gd name="connsiteX1" fmla="*/ 794819 w 806241"/>
              <a:gd name="connsiteY1" fmla="*/ 312107 h 1087195"/>
              <a:gd name="connsiteX2" fmla="*/ 519582 w 806241"/>
              <a:gd name="connsiteY2" fmla="*/ 1087195 h 1087195"/>
              <a:gd name="connsiteX0" fmla="*/ 0 w 811852"/>
              <a:gd name="connsiteY0" fmla="*/ 0 h 1087195"/>
              <a:gd name="connsiteX1" fmla="*/ 794819 w 811852"/>
              <a:gd name="connsiteY1" fmla="*/ 312107 h 1087195"/>
              <a:gd name="connsiteX2" fmla="*/ 519582 w 811852"/>
              <a:gd name="connsiteY2" fmla="*/ 1087195 h 1087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1852" h="1087195">
                <a:moveTo>
                  <a:pt x="0" y="0"/>
                </a:moveTo>
                <a:cubicBezTo>
                  <a:pt x="102973" y="136954"/>
                  <a:pt x="708222" y="130908"/>
                  <a:pt x="794819" y="312107"/>
                </a:cubicBezTo>
                <a:cubicBezTo>
                  <a:pt x="881416" y="493306"/>
                  <a:pt x="614408" y="923875"/>
                  <a:pt x="519582" y="1087195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833D88D5-4A58-8643-B0CF-DCC4AC583552}"/>
              </a:ext>
            </a:extLst>
          </p:cNvPr>
          <p:cNvSpPr txBox="1"/>
          <p:nvPr/>
        </p:nvSpPr>
        <p:spPr>
          <a:xfrm>
            <a:off x="12781888" y="19901973"/>
            <a:ext cx="5186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Pre-alignment Filtering</a:t>
            </a:r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10A401FD-9CD7-0545-B0A7-8E9B630CA434}"/>
              </a:ext>
            </a:extLst>
          </p:cNvPr>
          <p:cNvSpPr/>
          <p:nvPr/>
        </p:nvSpPr>
        <p:spPr>
          <a:xfrm>
            <a:off x="11970583" y="19874860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B77484A5-235D-0747-827A-F5C4A236B52C}"/>
              </a:ext>
            </a:extLst>
          </p:cNvPr>
          <p:cNvSpPr txBox="1"/>
          <p:nvPr/>
        </p:nvSpPr>
        <p:spPr>
          <a:xfrm>
            <a:off x="21566189" y="19901973"/>
            <a:ext cx="5186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Sequence Alignment</a:t>
            </a:r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3F867392-A7F3-A442-A12A-EF9A39E428D6}"/>
              </a:ext>
            </a:extLst>
          </p:cNvPr>
          <p:cNvSpPr/>
          <p:nvPr/>
        </p:nvSpPr>
        <p:spPr>
          <a:xfrm>
            <a:off x="20754884" y="19874860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A67B2EF2-F40C-C145-9247-F2C1852D4655}"/>
              </a:ext>
            </a:extLst>
          </p:cNvPr>
          <p:cNvSpPr/>
          <p:nvPr/>
        </p:nvSpPr>
        <p:spPr>
          <a:xfrm>
            <a:off x="23815645" y="27251315"/>
            <a:ext cx="24177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.SAM/.BAM</a:t>
            </a:r>
          </a:p>
        </p:txBody>
      </p:sp>
      <p:pic>
        <p:nvPicPr>
          <p:cNvPr id="358" name="Picture 357">
            <a:extLst>
              <a:ext uri="{FF2B5EF4-FFF2-40B4-BE49-F238E27FC236}">
                <a16:creationId xmlns:a16="http://schemas.microsoft.com/office/drawing/2014/main" id="{2D0F92DE-4C55-8A4F-A9C1-32991AC83E1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3119582" y="27093230"/>
            <a:ext cx="703072" cy="844240"/>
          </a:xfrm>
          <a:prstGeom prst="rect">
            <a:avLst/>
          </a:prstGeom>
        </p:spPr>
      </p:pic>
      <p:sp>
        <p:nvSpPr>
          <p:cNvPr id="359" name="Rounded Rectangle 358">
            <a:extLst>
              <a:ext uri="{FF2B5EF4-FFF2-40B4-BE49-F238E27FC236}">
                <a16:creationId xmlns:a16="http://schemas.microsoft.com/office/drawing/2014/main" id="{03F311DC-17D0-E54F-91BC-4FAD7332D3A5}"/>
              </a:ext>
            </a:extLst>
          </p:cNvPr>
          <p:cNvSpPr/>
          <p:nvPr/>
        </p:nvSpPr>
        <p:spPr>
          <a:xfrm>
            <a:off x="835165" y="29287336"/>
            <a:ext cx="27701852" cy="9007007"/>
          </a:xfrm>
          <a:prstGeom prst="roundRect">
            <a:avLst>
              <a:gd name="adj" fmla="val 4967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0" name="Rounded Rectangle 359">
            <a:extLst>
              <a:ext uri="{FF2B5EF4-FFF2-40B4-BE49-F238E27FC236}">
                <a16:creationId xmlns:a16="http://schemas.microsoft.com/office/drawing/2014/main" id="{DF7E4890-C474-9449-8B8C-BBD2CC629933}"/>
              </a:ext>
            </a:extLst>
          </p:cNvPr>
          <p:cNvSpPr/>
          <p:nvPr/>
        </p:nvSpPr>
        <p:spPr>
          <a:xfrm>
            <a:off x="17246010" y="29596016"/>
            <a:ext cx="11007552" cy="8386474"/>
          </a:xfrm>
          <a:prstGeom prst="roundRect">
            <a:avLst>
              <a:gd name="adj" fmla="val 345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2" name="Rounded Rectangle 361">
            <a:extLst>
              <a:ext uri="{FF2B5EF4-FFF2-40B4-BE49-F238E27FC236}">
                <a16:creationId xmlns:a16="http://schemas.microsoft.com/office/drawing/2014/main" id="{36015CDC-9D7C-F046-AE15-B4DA7E98869F}"/>
              </a:ext>
            </a:extLst>
          </p:cNvPr>
          <p:cNvSpPr/>
          <p:nvPr/>
        </p:nvSpPr>
        <p:spPr>
          <a:xfrm>
            <a:off x="9176857" y="29596016"/>
            <a:ext cx="7761978" cy="8386474"/>
          </a:xfrm>
          <a:prstGeom prst="roundRect">
            <a:avLst>
              <a:gd name="adj" fmla="val 49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3" name="Rounded Rectangle 362">
            <a:extLst>
              <a:ext uri="{FF2B5EF4-FFF2-40B4-BE49-F238E27FC236}">
                <a16:creationId xmlns:a16="http://schemas.microsoft.com/office/drawing/2014/main" id="{618F2E0D-B662-204D-97BF-EF29BDF8D879}"/>
              </a:ext>
            </a:extLst>
          </p:cNvPr>
          <p:cNvSpPr/>
          <p:nvPr/>
        </p:nvSpPr>
        <p:spPr>
          <a:xfrm>
            <a:off x="1147976" y="29596016"/>
            <a:ext cx="7721706" cy="8386474"/>
          </a:xfrm>
          <a:prstGeom prst="roundRect">
            <a:avLst>
              <a:gd name="adj" fmla="val 560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49B4B97C-CA09-8C40-A394-D3983F56FDF3}"/>
              </a:ext>
            </a:extLst>
          </p:cNvPr>
          <p:cNvSpPr/>
          <p:nvPr/>
        </p:nvSpPr>
        <p:spPr>
          <a:xfrm>
            <a:off x="1040715" y="28397721"/>
            <a:ext cx="44496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Variant Calling</a:t>
            </a:r>
          </a:p>
        </p:txBody>
      </p:sp>
      <p:sp>
        <p:nvSpPr>
          <p:cNvPr id="365" name="Rounded Rectangle 364">
            <a:extLst>
              <a:ext uri="{FF2B5EF4-FFF2-40B4-BE49-F238E27FC236}">
                <a16:creationId xmlns:a16="http://schemas.microsoft.com/office/drawing/2014/main" id="{BBDE0B3A-D573-6347-BAB4-E29768F7FD4C}"/>
              </a:ext>
            </a:extLst>
          </p:cNvPr>
          <p:cNvSpPr/>
          <p:nvPr/>
        </p:nvSpPr>
        <p:spPr>
          <a:xfrm>
            <a:off x="54634" y="28429069"/>
            <a:ext cx="768294" cy="7682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06FD4D56-814A-6147-9724-5A49E09642A9}"/>
              </a:ext>
            </a:extLst>
          </p:cNvPr>
          <p:cNvSpPr txBox="1"/>
          <p:nvPr/>
        </p:nvSpPr>
        <p:spPr>
          <a:xfrm>
            <a:off x="2195453" y="29846796"/>
            <a:ext cx="6783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Processing Mapping Data</a:t>
            </a:r>
          </a:p>
        </p:txBody>
      </p:sp>
      <p:sp>
        <p:nvSpPr>
          <p:cNvPr id="399" name="Oval 398">
            <a:extLst>
              <a:ext uri="{FF2B5EF4-FFF2-40B4-BE49-F238E27FC236}">
                <a16:creationId xmlns:a16="http://schemas.microsoft.com/office/drawing/2014/main" id="{AEDF2C3B-3156-B74E-AC2A-215A42A6F0D6}"/>
              </a:ext>
            </a:extLst>
          </p:cNvPr>
          <p:cNvSpPr/>
          <p:nvPr/>
        </p:nvSpPr>
        <p:spPr>
          <a:xfrm>
            <a:off x="1363135" y="29807852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C9E9DFF7-0BB2-0E4F-9424-A30FEC8F5A24}"/>
              </a:ext>
            </a:extLst>
          </p:cNvPr>
          <p:cNvSpPr txBox="1"/>
          <p:nvPr/>
        </p:nvSpPr>
        <p:spPr>
          <a:xfrm>
            <a:off x="10199599" y="29846796"/>
            <a:ext cx="62614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Variation Classification</a:t>
            </a:r>
          </a:p>
        </p:txBody>
      </p:sp>
      <p:sp>
        <p:nvSpPr>
          <p:cNvPr id="401" name="Oval 400">
            <a:extLst>
              <a:ext uri="{FF2B5EF4-FFF2-40B4-BE49-F238E27FC236}">
                <a16:creationId xmlns:a16="http://schemas.microsoft.com/office/drawing/2014/main" id="{BB1FBEF5-9C0F-A443-BB93-BDFD14D8E5E1}"/>
              </a:ext>
            </a:extLst>
          </p:cNvPr>
          <p:cNvSpPr/>
          <p:nvPr/>
        </p:nvSpPr>
        <p:spPr>
          <a:xfrm>
            <a:off x="9388291" y="29807852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sp>
        <p:nvSpPr>
          <p:cNvPr id="409" name="TextBox 408">
            <a:extLst>
              <a:ext uri="{FF2B5EF4-FFF2-40B4-BE49-F238E27FC236}">
                <a16:creationId xmlns:a16="http://schemas.microsoft.com/office/drawing/2014/main" id="{1CBED704-8849-5D49-980B-EAEC602092B9}"/>
              </a:ext>
            </a:extLst>
          </p:cNvPr>
          <p:cNvSpPr txBox="1"/>
          <p:nvPr/>
        </p:nvSpPr>
        <p:spPr>
          <a:xfrm>
            <a:off x="18287939" y="29846796"/>
            <a:ext cx="6814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Generating Variant Calls</a:t>
            </a:r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F9C1D5CB-07D1-514E-BD8B-29BA3614846C}"/>
              </a:ext>
            </a:extLst>
          </p:cNvPr>
          <p:cNvSpPr/>
          <p:nvPr/>
        </p:nvSpPr>
        <p:spPr>
          <a:xfrm>
            <a:off x="17476635" y="29807852"/>
            <a:ext cx="768294" cy="76829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dirty="0">
                <a:ln w="22225">
                  <a:noFill/>
                  <a:prstDash val="solid"/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CA4ED57-9706-5944-B56F-2A55CC3292DC}"/>
              </a:ext>
            </a:extLst>
          </p:cNvPr>
          <p:cNvSpPr/>
          <p:nvPr/>
        </p:nvSpPr>
        <p:spPr>
          <a:xfrm>
            <a:off x="17401736" y="30671932"/>
            <a:ext cx="31250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Reference</a:t>
            </a:r>
          </a:p>
        </p:txBody>
      </p:sp>
      <p:sp>
        <p:nvSpPr>
          <p:cNvPr id="416" name="Rectangle 415">
            <a:extLst>
              <a:ext uri="{FF2B5EF4-FFF2-40B4-BE49-F238E27FC236}">
                <a16:creationId xmlns:a16="http://schemas.microsoft.com/office/drawing/2014/main" id="{0AFFF751-1E65-7041-8D70-F396A493720E}"/>
              </a:ext>
            </a:extLst>
          </p:cNvPr>
          <p:cNvSpPr/>
          <p:nvPr/>
        </p:nvSpPr>
        <p:spPr>
          <a:xfrm>
            <a:off x="22646152" y="37158839"/>
            <a:ext cx="24177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.VCF</a:t>
            </a:r>
          </a:p>
        </p:txBody>
      </p:sp>
      <p:pic>
        <p:nvPicPr>
          <p:cNvPr id="417" name="Picture 416">
            <a:extLst>
              <a:ext uri="{FF2B5EF4-FFF2-40B4-BE49-F238E27FC236}">
                <a16:creationId xmlns:a16="http://schemas.microsoft.com/office/drawing/2014/main" id="{456EFE7A-BE99-E644-9E02-B01459342CB3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1950089" y="37000754"/>
            <a:ext cx="703072" cy="844240"/>
          </a:xfrm>
          <a:prstGeom prst="rect">
            <a:avLst/>
          </a:prstGeom>
        </p:spPr>
      </p:pic>
      <p:pic>
        <p:nvPicPr>
          <p:cNvPr id="418" name="Picture 417">
            <a:extLst>
              <a:ext uri="{FF2B5EF4-FFF2-40B4-BE49-F238E27FC236}">
                <a16:creationId xmlns:a16="http://schemas.microsoft.com/office/drawing/2014/main" id="{DDB003B5-C982-B749-A57E-2CC1296DA225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656" r="12906"/>
          <a:stretch/>
        </p:blipFill>
        <p:spPr>
          <a:xfrm>
            <a:off x="10660629" y="31062567"/>
            <a:ext cx="4393768" cy="5902451"/>
          </a:xfrm>
          <a:prstGeom prst="rect">
            <a:avLst/>
          </a:prstGeom>
        </p:spPr>
      </p:pic>
      <p:graphicFrame>
        <p:nvGraphicFramePr>
          <p:cNvPr id="419" name="Table 418">
            <a:extLst>
              <a:ext uri="{FF2B5EF4-FFF2-40B4-BE49-F238E27FC236}">
                <a16:creationId xmlns:a16="http://schemas.microsoft.com/office/drawing/2014/main" id="{3F3E1897-D460-7646-90FA-C1A6322E3E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88285"/>
              </p:ext>
            </p:extLst>
          </p:nvPr>
        </p:nvGraphicFramePr>
        <p:xfrm>
          <a:off x="18105479" y="31333965"/>
          <a:ext cx="9738784" cy="356400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85344">
                  <a:extLst>
                    <a:ext uri="{9D8B030D-6E8A-4147-A177-3AD203B41FA5}">
                      <a16:colId xmlns:a16="http://schemas.microsoft.com/office/drawing/2014/main" val="595298647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2857364416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630557591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2970860199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1282530822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3103994533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1118037144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794273492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1492327110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301498216"/>
                    </a:ext>
                  </a:extLst>
                </a:gridCol>
                <a:gridCol w="885344">
                  <a:extLst>
                    <a:ext uri="{9D8B030D-6E8A-4147-A177-3AD203B41FA5}">
                      <a16:colId xmlns:a16="http://schemas.microsoft.com/office/drawing/2014/main" val="2007040263"/>
                    </a:ext>
                  </a:extLst>
                </a:gridCol>
              </a:tblGrid>
              <a:tr h="5091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A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G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C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3F3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7322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08125192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extLst>
                  <a:ext uri="{0D108BD9-81ED-4DB2-BD59-A6C34878D82A}">
                    <a16:rowId xmlns:a16="http://schemas.microsoft.com/office/drawing/2014/main" val="1555576010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A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G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>
                          <a:effectLst/>
                        </a:rPr>
                        <a:t>T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extLst>
                  <a:ext uri="{0D108BD9-81ED-4DB2-BD59-A6C34878D82A}">
                    <a16:rowId xmlns:a16="http://schemas.microsoft.com/office/drawing/2014/main" val="2683578463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>
                          <a:effectLst/>
                        </a:rPr>
                        <a:t>A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>
                          <a:effectLst/>
                        </a:rPr>
                        <a:t>G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>
                          <a:effectLst/>
                        </a:rPr>
                        <a:t>T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C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3F3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47564983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>
                          <a:effectLst/>
                        </a:rPr>
                        <a:t>G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extLst>
                  <a:ext uri="{0D108BD9-81ED-4DB2-BD59-A6C34878D82A}">
                    <a16:rowId xmlns:a16="http://schemas.microsoft.com/office/drawing/2014/main" val="898408753"/>
                  </a:ext>
                </a:extLst>
              </a:tr>
              <a:tr h="509143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A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G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T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tc>
                  <a:txBody>
                    <a:bodyPr/>
                    <a:lstStyle/>
                    <a:p>
                      <a:pPr marL="0" algn="ctr" defTabSz="2880086" rtl="0" eaLnBrk="1" fontAlgn="b" latinLnBrk="0" hangingPunct="1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7858" marR="17858" marT="17858" marB="0" anchor="ctr"/>
                </a:tc>
                <a:extLst>
                  <a:ext uri="{0D108BD9-81ED-4DB2-BD59-A6C34878D82A}">
                    <a16:rowId xmlns:a16="http://schemas.microsoft.com/office/drawing/2014/main" val="2220308578"/>
                  </a:ext>
                </a:extLst>
              </a:tr>
            </a:tbl>
          </a:graphicData>
        </a:graphic>
      </p:graphicFrame>
      <p:sp>
        <p:nvSpPr>
          <p:cNvPr id="420" name="Rectangle 419">
            <a:extLst>
              <a:ext uri="{FF2B5EF4-FFF2-40B4-BE49-F238E27FC236}">
                <a16:creationId xmlns:a16="http://schemas.microsoft.com/office/drawing/2014/main" id="{9EB54FC3-CD08-A240-AC8F-87298F5299EA}"/>
              </a:ext>
            </a:extLst>
          </p:cNvPr>
          <p:cNvSpPr/>
          <p:nvPr/>
        </p:nvSpPr>
        <p:spPr>
          <a:xfrm>
            <a:off x="20725715" y="31125299"/>
            <a:ext cx="966163" cy="39775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algn="ctr" defTabSz="1933224" rtl="0" eaLnBrk="1" latinLnBrk="0" hangingPunct="1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1" name="Rectangle 420">
            <a:extLst>
              <a:ext uri="{FF2B5EF4-FFF2-40B4-BE49-F238E27FC236}">
                <a16:creationId xmlns:a16="http://schemas.microsoft.com/office/drawing/2014/main" id="{78B83E60-74BB-5E4B-BBCA-71D0D4B70B1E}"/>
              </a:ext>
            </a:extLst>
          </p:cNvPr>
          <p:cNvSpPr/>
          <p:nvPr/>
        </p:nvSpPr>
        <p:spPr>
          <a:xfrm>
            <a:off x="17388956" y="32211576"/>
            <a:ext cx="3324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Aligned Reads</a:t>
            </a:r>
          </a:p>
        </p:txBody>
      </p:sp>
      <p:pic>
        <p:nvPicPr>
          <p:cNvPr id="422" name="Picture 421">
            <a:extLst>
              <a:ext uri="{FF2B5EF4-FFF2-40B4-BE49-F238E27FC236}">
                <a16:creationId xmlns:a16="http://schemas.microsoft.com/office/drawing/2014/main" id="{39108836-BF45-7A4C-A5C0-55FF6E6F9E51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157676" y="32517993"/>
            <a:ext cx="4393001" cy="2834892"/>
          </a:xfrm>
          <a:prstGeom prst="rect">
            <a:avLst/>
          </a:prstGeom>
        </p:spPr>
      </p:pic>
      <p:sp>
        <p:nvSpPr>
          <p:cNvPr id="424" name="Rectangle 423">
            <a:extLst>
              <a:ext uri="{FF2B5EF4-FFF2-40B4-BE49-F238E27FC236}">
                <a16:creationId xmlns:a16="http://schemas.microsoft.com/office/drawing/2014/main" id="{E4806142-8CF9-054C-8E67-CC94DD2313A7}"/>
              </a:ext>
            </a:extLst>
          </p:cNvPr>
          <p:cNvSpPr/>
          <p:nvPr/>
        </p:nvSpPr>
        <p:spPr>
          <a:xfrm>
            <a:off x="1687312" y="32063933"/>
            <a:ext cx="2160000" cy="2466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5" name="Rectangle 424">
            <a:extLst>
              <a:ext uri="{FF2B5EF4-FFF2-40B4-BE49-F238E27FC236}">
                <a16:creationId xmlns:a16="http://schemas.microsoft.com/office/drawing/2014/main" id="{D24B2E0F-6277-974C-B491-BF29B407E1FB}"/>
              </a:ext>
            </a:extLst>
          </p:cNvPr>
          <p:cNvSpPr/>
          <p:nvPr/>
        </p:nvSpPr>
        <p:spPr>
          <a:xfrm>
            <a:off x="1687312" y="32816408"/>
            <a:ext cx="2160000" cy="2466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6" name="Rectangle 425">
            <a:extLst>
              <a:ext uri="{FF2B5EF4-FFF2-40B4-BE49-F238E27FC236}">
                <a16:creationId xmlns:a16="http://schemas.microsoft.com/office/drawing/2014/main" id="{4F03F7BC-6ADF-2542-B70B-96354EE82A0B}"/>
              </a:ext>
            </a:extLst>
          </p:cNvPr>
          <p:cNvSpPr/>
          <p:nvPr/>
        </p:nvSpPr>
        <p:spPr>
          <a:xfrm>
            <a:off x="1687312" y="33568883"/>
            <a:ext cx="2160000" cy="246634"/>
          </a:xfrm>
          <a:prstGeom prst="rect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7" name="Rectangle 426">
            <a:extLst>
              <a:ext uri="{FF2B5EF4-FFF2-40B4-BE49-F238E27FC236}">
                <a16:creationId xmlns:a16="http://schemas.microsoft.com/office/drawing/2014/main" id="{F5727F7A-A13E-3645-8EC2-8A34CF23511C}"/>
              </a:ext>
            </a:extLst>
          </p:cNvPr>
          <p:cNvSpPr/>
          <p:nvPr/>
        </p:nvSpPr>
        <p:spPr>
          <a:xfrm>
            <a:off x="1687312" y="34321358"/>
            <a:ext cx="2160000" cy="24663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8" name="Rectangle 427">
            <a:extLst>
              <a:ext uri="{FF2B5EF4-FFF2-40B4-BE49-F238E27FC236}">
                <a16:creationId xmlns:a16="http://schemas.microsoft.com/office/drawing/2014/main" id="{6492D663-F2CA-7342-86CC-A30ABCC1B97D}"/>
              </a:ext>
            </a:extLst>
          </p:cNvPr>
          <p:cNvSpPr/>
          <p:nvPr/>
        </p:nvSpPr>
        <p:spPr>
          <a:xfrm>
            <a:off x="1687312" y="35073833"/>
            <a:ext cx="2160000" cy="2466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29" name="Picture 428">
            <a:extLst>
              <a:ext uri="{FF2B5EF4-FFF2-40B4-BE49-F238E27FC236}">
                <a16:creationId xmlns:a16="http://schemas.microsoft.com/office/drawing/2014/main" id="{8CC5F14A-EF12-D741-AF5C-12BD4C1C0FC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465083" y="32730245"/>
            <a:ext cx="604458" cy="555114"/>
          </a:xfrm>
          <a:prstGeom prst="rect">
            <a:avLst/>
          </a:prstGeom>
        </p:spPr>
      </p:pic>
      <p:pic>
        <p:nvPicPr>
          <p:cNvPr id="430" name="Picture 429">
            <a:extLst>
              <a:ext uri="{FF2B5EF4-FFF2-40B4-BE49-F238E27FC236}">
                <a16:creationId xmlns:a16="http://schemas.microsoft.com/office/drawing/2014/main" id="{410E6A19-CA45-5145-835C-2D2C0873B3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465083" y="34940045"/>
            <a:ext cx="604458" cy="555114"/>
          </a:xfrm>
          <a:prstGeom prst="rect">
            <a:avLst/>
          </a:prstGeom>
        </p:spPr>
      </p:pic>
      <p:sp>
        <p:nvSpPr>
          <p:cNvPr id="431" name="TextBox 430">
            <a:extLst>
              <a:ext uri="{FF2B5EF4-FFF2-40B4-BE49-F238E27FC236}">
                <a16:creationId xmlns:a16="http://schemas.microsoft.com/office/drawing/2014/main" id="{0725CF9F-3730-3E42-BBFE-2892E2D892C9}"/>
              </a:ext>
            </a:extLst>
          </p:cNvPr>
          <p:cNvSpPr txBox="1"/>
          <p:nvPr/>
        </p:nvSpPr>
        <p:spPr>
          <a:xfrm>
            <a:off x="1984482" y="35886525"/>
            <a:ext cx="60583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Removing read duplicates and cleaning read mapping results</a:t>
            </a:r>
          </a:p>
        </p:txBody>
      </p:sp>
      <p:sp>
        <p:nvSpPr>
          <p:cNvPr id="432" name="Rectangle 431">
            <a:extLst>
              <a:ext uri="{FF2B5EF4-FFF2-40B4-BE49-F238E27FC236}">
                <a16:creationId xmlns:a16="http://schemas.microsoft.com/office/drawing/2014/main" id="{E62F9D86-1A49-9D49-9184-59C681765B21}"/>
              </a:ext>
            </a:extLst>
          </p:cNvPr>
          <p:cNvSpPr/>
          <p:nvPr/>
        </p:nvSpPr>
        <p:spPr>
          <a:xfrm>
            <a:off x="8899035" y="20945614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433" name="Picture 432">
            <a:extLst>
              <a:ext uri="{FF2B5EF4-FFF2-40B4-BE49-F238E27FC236}">
                <a16:creationId xmlns:a16="http://schemas.microsoft.com/office/drawing/2014/main" id="{18EF42CE-7010-294F-9119-57FDFCAAE51A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8232469" y="20787529"/>
            <a:ext cx="703072" cy="844240"/>
          </a:xfrm>
          <a:prstGeom prst="rect">
            <a:avLst/>
          </a:prstGeom>
        </p:spPr>
      </p:pic>
      <p:sp>
        <p:nvSpPr>
          <p:cNvPr id="434" name="Rectangle 433">
            <a:extLst>
              <a:ext uri="{FF2B5EF4-FFF2-40B4-BE49-F238E27FC236}">
                <a16:creationId xmlns:a16="http://schemas.microsoft.com/office/drawing/2014/main" id="{17289558-2A62-094C-AF80-0CD0F99485B3}"/>
              </a:ext>
            </a:extLst>
          </p:cNvPr>
          <p:cNvSpPr/>
          <p:nvPr/>
        </p:nvSpPr>
        <p:spPr>
          <a:xfrm>
            <a:off x="3280283" y="20759807"/>
            <a:ext cx="25460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.FASTA/.FNA</a:t>
            </a:r>
          </a:p>
        </p:txBody>
      </p:sp>
      <p:pic>
        <p:nvPicPr>
          <p:cNvPr id="435" name="Picture 434">
            <a:extLst>
              <a:ext uri="{FF2B5EF4-FFF2-40B4-BE49-F238E27FC236}">
                <a16:creationId xmlns:a16="http://schemas.microsoft.com/office/drawing/2014/main" id="{4243290C-5FC1-7D44-891D-CD73261FF982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582442" y="20632788"/>
            <a:ext cx="703072" cy="844240"/>
          </a:xfrm>
          <a:prstGeom prst="rect">
            <a:avLst/>
          </a:prstGeom>
        </p:spPr>
      </p:pic>
      <p:sp>
        <p:nvSpPr>
          <p:cNvPr id="436" name="Rectangle 435">
            <a:extLst>
              <a:ext uri="{FF2B5EF4-FFF2-40B4-BE49-F238E27FC236}">
                <a16:creationId xmlns:a16="http://schemas.microsoft.com/office/drawing/2014/main" id="{BA60937C-9428-F74B-A9B2-C3EB998D2DFD}"/>
              </a:ext>
            </a:extLst>
          </p:cNvPr>
          <p:cNvSpPr/>
          <p:nvPr/>
        </p:nvSpPr>
        <p:spPr>
          <a:xfrm>
            <a:off x="25231047" y="3799676"/>
            <a:ext cx="23194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.FASTA/.FNA</a:t>
            </a:r>
          </a:p>
        </p:txBody>
      </p:sp>
      <p:pic>
        <p:nvPicPr>
          <p:cNvPr id="437" name="Picture 436">
            <a:extLst>
              <a:ext uri="{FF2B5EF4-FFF2-40B4-BE49-F238E27FC236}">
                <a16:creationId xmlns:a16="http://schemas.microsoft.com/office/drawing/2014/main" id="{329C2333-1629-9E46-8AB1-AFC1153B40A4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4564481" y="3641591"/>
            <a:ext cx="703072" cy="844240"/>
          </a:xfrm>
          <a:prstGeom prst="rect">
            <a:avLst/>
          </a:prstGeom>
        </p:spPr>
      </p:pic>
      <p:sp>
        <p:nvSpPr>
          <p:cNvPr id="438" name="Rectangle 437">
            <a:extLst>
              <a:ext uri="{FF2B5EF4-FFF2-40B4-BE49-F238E27FC236}">
                <a16:creationId xmlns:a16="http://schemas.microsoft.com/office/drawing/2014/main" id="{7C76A0BD-0BD5-5240-984A-DC780A23E14E}"/>
              </a:ext>
            </a:extLst>
          </p:cNvPr>
          <p:cNvSpPr/>
          <p:nvPr/>
        </p:nvSpPr>
        <p:spPr>
          <a:xfrm>
            <a:off x="4286773" y="31057273"/>
            <a:ext cx="24177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.SAM/.BAM</a:t>
            </a:r>
          </a:p>
        </p:txBody>
      </p:sp>
      <p:pic>
        <p:nvPicPr>
          <p:cNvPr id="439" name="Picture 438">
            <a:extLst>
              <a:ext uri="{FF2B5EF4-FFF2-40B4-BE49-F238E27FC236}">
                <a16:creationId xmlns:a16="http://schemas.microsoft.com/office/drawing/2014/main" id="{A7C6FFC4-2E14-1A4D-B194-B213501B3E1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3590710" y="30899188"/>
            <a:ext cx="703072" cy="844240"/>
          </a:xfrm>
          <a:prstGeom prst="rect">
            <a:avLst/>
          </a:prstGeom>
        </p:spPr>
      </p:pic>
      <p:sp>
        <p:nvSpPr>
          <p:cNvPr id="440" name="Rectangle 439">
            <a:extLst>
              <a:ext uri="{FF2B5EF4-FFF2-40B4-BE49-F238E27FC236}">
                <a16:creationId xmlns:a16="http://schemas.microsoft.com/office/drawing/2014/main" id="{BC4A063A-0E0D-C94C-8C67-E110E6F711E3}"/>
              </a:ext>
            </a:extLst>
          </p:cNvPr>
          <p:cNvSpPr/>
          <p:nvPr/>
        </p:nvSpPr>
        <p:spPr>
          <a:xfrm>
            <a:off x="23546289" y="13591930"/>
            <a:ext cx="15676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.FASTQ</a:t>
            </a:r>
          </a:p>
        </p:txBody>
      </p:sp>
      <p:pic>
        <p:nvPicPr>
          <p:cNvPr id="441" name="Picture 440">
            <a:extLst>
              <a:ext uri="{FF2B5EF4-FFF2-40B4-BE49-F238E27FC236}">
                <a16:creationId xmlns:a16="http://schemas.microsoft.com/office/drawing/2014/main" id="{273E4D4F-D8E6-1046-9B2E-18A9B492FBE0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22879723" y="13433845"/>
            <a:ext cx="703072" cy="844240"/>
          </a:xfrm>
          <a:prstGeom prst="rect">
            <a:avLst/>
          </a:prstGeom>
        </p:spPr>
      </p:pic>
      <p:sp>
        <p:nvSpPr>
          <p:cNvPr id="442" name="TextBox 441">
            <a:extLst>
              <a:ext uri="{FF2B5EF4-FFF2-40B4-BE49-F238E27FC236}">
                <a16:creationId xmlns:a16="http://schemas.microsoft.com/office/drawing/2014/main" id="{88F27E44-462C-5441-97B8-D4DC8C35E3D7}"/>
              </a:ext>
            </a:extLst>
          </p:cNvPr>
          <p:cNvSpPr txBox="1"/>
          <p:nvPr/>
        </p:nvSpPr>
        <p:spPr>
          <a:xfrm>
            <a:off x="13204361" y="16118311"/>
            <a:ext cx="21250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Consensus Sequence</a:t>
            </a:r>
          </a:p>
        </p:txBody>
      </p:sp>
      <p:sp>
        <p:nvSpPr>
          <p:cNvPr id="443" name="Rectangle 442">
            <a:extLst>
              <a:ext uri="{FF2B5EF4-FFF2-40B4-BE49-F238E27FC236}">
                <a16:creationId xmlns:a16="http://schemas.microsoft.com/office/drawing/2014/main" id="{BF61300E-F7C0-804B-AD9D-DC488A6AA44A}"/>
              </a:ext>
            </a:extLst>
          </p:cNvPr>
          <p:cNvSpPr/>
          <p:nvPr/>
        </p:nvSpPr>
        <p:spPr>
          <a:xfrm>
            <a:off x="19678774" y="9352844"/>
            <a:ext cx="2988271" cy="684000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ource Sans Pro Web"/>
              </a:rPr>
              <a:t>Genome in a Bottle</a:t>
            </a:r>
            <a:endParaRPr lang="en-US" sz="2000" b="1" i="0" dirty="0">
              <a:solidFill>
                <a:srgbClr val="000000"/>
              </a:solidFill>
              <a:effectLst/>
              <a:latin typeface="Source Sans Pro Web"/>
            </a:endParaRPr>
          </a:p>
        </p:txBody>
      </p:sp>
      <p:pic>
        <p:nvPicPr>
          <p:cNvPr id="444" name="Picture 443">
            <a:extLst>
              <a:ext uri="{FF2B5EF4-FFF2-40B4-BE49-F238E27FC236}">
                <a16:creationId xmlns:a16="http://schemas.microsoft.com/office/drawing/2014/main" id="{7B0EE873-A6B1-6F48-B4AD-0EAC87A53F30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22069260" y="9340145"/>
            <a:ext cx="500085" cy="693759"/>
          </a:xfrm>
          <a:prstGeom prst="rect">
            <a:avLst/>
          </a:prstGeom>
        </p:spPr>
      </p:pic>
      <p:sp>
        <p:nvSpPr>
          <p:cNvPr id="445" name="TextBox 444">
            <a:extLst>
              <a:ext uri="{FF2B5EF4-FFF2-40B4-BE49-F238E27FC236}">
                <a16:creationId xmlns:a16="http://schemas.microsoft.com/office/drawing/2014/main" id="{2240F5C1-E440-9E4A-A8B1-1C91CFC1A452}"/>
              </a:ext>
            </a:extLst>
          </p:cNvPr>
          <p:cNvSpPr txBox="1"/>
          <p:nvPr/>
        </p:nvSpPr>
        <p:spPr>
          <a:xfrm>
            <a:off x="8228182" y="21644877"/>
            <a:ext cx="15966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Read</a:t>
            </a:r>
          </a:p>
        </p:txBody>
      </p:sp>
      <p:sp>
        <p:nvSpPr>
          <p:cNvPr id="446" name="TextBox 445">
            <a:extLst>
              <a:ext uri="{FF2B5EF4-FFF2-40B4-BE49-F238E27FC236}">
                <a16:creationId xmlns:a16="http://schemas.microsoft.com/office/drawing/2014/main" id="{26078676-7997-6844-8287-864C562990C1}"/>
              </a:ext>
            </a:extLst>
          </p:cNvPr>
          <p:cNvSpPr txBox="1"/>
          <p:nvPr/>
        </p:nvSpPr>
        <p:spPr>
          <a:xfrm>
            <a:off x="7020265" y="26068334"/>
            <a:ext cx="236103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Locations of common seeds</a:t>
            </a:r>
          </a:p>
        </p:txBody>
      </p:sp>
      <p:graphicFrame>
        <p:nvGraphicFramePr>
          <p:cNvPr id="449" name="Table 448">
            <a:extLst>
              <a:ext uri="{FF2B5EF4-FFF2-40B4-BE49-F238E27FC236}">
                <a16:creationId xmlns:a16="http://schemas.microsoft.com/office/drawing/2014/main" id="{48E64266-F597-5640-A405-1BD6233C0F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3858"/>
              </p:ext>
            </p:extLst>
          </p:nvPr>
        </p:nvGraphicFramePr>
        <p:xfrm>
          <a:off x="19450230" y="35614124"/>
          <a:ext cx="6599112" cy="12240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60312">
                  <a:extLst>
                    <a:ext uri="{9D8B030D-6E8A-4147-A177-3AD203B41FA5}">
                      <a16:colId xmlns:a16="http://schemas.microsoft.com/office/drawing/2014/main" val="2287012761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931895024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195980738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17967511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88455344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CHR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POS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ID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REF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</a:t>
                      </a:r>
                    </a:p>
                  </a:txBody>
                  <a:tcPr marL="25509" marR="25509" marT="25509" marB="0" anchor="ctr"/>
                </a:tc>
                <a:extLst>
                  <a:ext uri="{0D108BD9-81ED-4DB2-BD59-A6C34878D82A}">
                    <a16:rowId xmlns:a16="http://schemas.microsoft.com/office/drawing/2014/main" val="44688686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</a:rPr>
                        <a:t>Chr</a:t>
                      </a:r>
                      <a:r>
                        <a:rPr lang="en-US" sz="2800" u="none" strike="noStrike" dirty="0">
                          <a:effectLst/>
                        </a:rPr>
                        <a:t> 1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2880086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strike="noStrike" dirty="0">
                          <a:effectLst/>
                        </a:rPr>
                        <a:t>113834946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880086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strike="noStrike" dirty="0">
                          <a:effectLst/>
                        </a:rPr>
                        <a:t>rs2476601</a:t>
                      </a: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</a:rPr>
                        <a:t>A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25509" marR="25509" marT="25509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973788"/>
                  </a:ext>
                </a:extLst>
              </a:tr>
            </a:tbl>
          </a:graphicData>
        </a:graphic>
      </p:graphicFrame>
      <p:sp>
        <p:nvSpPr>
          <p:cNvPr id="450" name="Rectangle 449">
            <a:extLst>
              <a:ext uri="{FF2B5EF4-FFF2-40B4-BE49-F238E27FC236}">
                <a16:creationId xmlns:a16="http://schemas.microsoft.com/office/drawing/2014/main" id="{B0B7DA10-AE44-D347-8BF7-7AC6031EB504}"/>
              </a:ext>
            </a:extLst>
          </p:cNvPr>
          <p:cNvSpPr/>
          <p:nvPr/>
        </p:nvSpPr>
        <p:spPr>
          <a:xfrm>
            <a:off x="17353609" y="34964532"/>
            <a:ext cx="40912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List of variants</a:t>
            </a:r>
          </a:p>
        </p:txBody>
      </p:sp>
      <p:pic>
        <p:nvPicPr>
          <p:cNvPr id="212" name="Picture 211">
            <a:extLst>
              <a:ext uri="{FF2B5EF4-FFF2-40B4-BE49-F238E27FC236}">
                <a16:creationId xmlns:a16="http://schemas.microsoft.com/office/drawing/2014/main" id="{E8482222-FC40-2344-BFC7-F0EF6458CBA9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2183158" y="21512394"/>
            <a:ext cx="7499932" cy="5512399"/>
          </a:xfrm>
          <a:prstGeom prst="rect">
            <a:avLst/>
          </a:prstGeom>
        </p:spPr>
      </p:pic>
      <p:sp>
        <p:nvSpPr>
          <p:cNvPr id="223" name="TextBox 222">
            <a:extLst>
              <a:ext uri="{FF2B5EF4-FFF2-40B4-BE49-F238E27FC236}">
                <a16:creationId xmlns:a16="http://schemas.microsoft.com/office/drawing/2014/main" id="{F9FB391F-EE8E-8D4F-B466-698359E60CF8}"/>
              </a:ext>
            </a:extLst>
          </p:cNvPr>
          <p:cNvSpPr txBox="1"/>
          <p:nvPr/>
        </p:nvSpPr>
        <p:spPr>
          <a:xfrm rot="19653499">
            <a:off x="14984964" y="21325802"/>
            <a:ext cx="15966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Filter 1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6D7A8014-D7F1-F947-89E8-76BAB990D561}"/>
              </a:ext>
            </a:extLst>
          </p:cNvPr>
          <p:cNvSpPr txBox="1"/>
          <p:nvPr/>
        </p:nvSpPr>
        <p:spPr>
          <a:xfrm rot="19653499">
            <a:off x="16343243" y="21325801"/>
            <a:ext cx="15966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Filter 2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F66E059A-FF68-E54D-AA08-BFED33C67F29}"/>
              </a:ext>
            </a:extLst>
          </p:cNvPr>
          <p:cNvSpPr txBox="1"/>
          <p:nvPr/>
        </p:nvSpPr>
        <p:spPr>
          <a:xfrm rot="19653499">
            <a:off x="17973734" y="21325800"/>
            <a:ext cx="15966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latin typeface="Calibri" panose="020F0502020204030204" pitchFamily="34" charset="0"/>
                <a:cs typeface="Calibri" panose="020F0502020204030204" pitchFamily="34" charset="0"/>
              </a:rPr>
              <a:t>Filter N</a:t>
            </a:r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4D87C837-855A-5245-B699-EAB925D0E296}"/>
              </a:ext>
            </a:extLst>
          </p:cNvPr>
          <p:cNvCxnSpPr>
            <a:cxnSpLocks/>
          </p:cNvCxnSpPr>
          <p:nvPr/>
        </p:nvCxnSpPr>
        <p:spPr>
          <a:xfrm flipV="1">
            <a:off x="18014006" y="21448983"/>
            <a:ext cx="540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0725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68622</TotalTime>
  <Words>557</Words>
  <Application>Microsoft Macintosh PowerPoint</Application>
  <PresentationFormat>Custom</PresentationFormat>
  <Paragraphs>163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Source Sans Pro Web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285</cp:revision>
  <cp:lastPrinted>2022-03-25T21:01:52Z</cp:lastPrinted>
  <dcterms:created xsi:type="dcterms:W3CDTF">2022-03-23T15:38:28Z</dcterms:created>
  <dcterms:modified xsi:type="dcterms:W3CDTF">2022-05-12T21:05:07Z</dcterms:modified>
</cp:coreProperties>
</file>

<file path=docProps/thumbnail.jpeg>
</file>